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746" r:id="rId2"/>
    <p:sldId id="606" r:id="rId3"/>
    <p:sldId id="607" r:id="rId4"/>
    <p:sldId id="610" r:id="rId5"/>
    <p:sldId id="707" r:id="rId6"/>
    <p:sldId id="709" r:id="rId7"/>
    <p:sldId id="735" r:id="rId8"/>
    <p:sldId id="736" r:id="rId9"/>
    <p:sldId id="737" r:id="rId10"/>
    <p:sldId id="738" r:id="rId11"/>
    <p:sldId id="739" r:id="rId12"/>
    <p:sldId id="745" r:id="rId13"/>
    <p:sldId id="632" r:id="rId14"/>
    <p:sldId id="634" r:id="rId15"/>
    <p:sldId id="740" r:id="rId16"/>
    <p:sldId id="741" r:id="rId17"/>
    <p:sldId id="742" r:id="rId18"/>
    <p:sldId id="743" r:id="rId19"/>
    <p:sldId id="744" r:id="rId20"/>
    <p:sldId id="640" r:id="rId21"/>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E8867AD-EF16-4402-9E9E-3FA5D933B004}">
          <p14:sldIdLst>
            <p14:sldId id="746"/>
            <p14:sldId id="606"/>
            <p14:sldId id="607"/>
            <p14:sldId id="610"/>
            <p14:sldId id="707"/>
            <p14:sldId id="709"/>
            <p14:sldId id="735"/>
            <p14:sldId id="736"/>
            <p14:sldId id="737"/>
            <p14:sldId id="738"/>
            <p14:sldId id="739"/>
            <p14:sldId id="745"/>
            <p14:sldId id="632"/>
            <p14:sldId id="634"/>
            <p14:sldId id="740"/>
            <p14:sldId id="741"/>
            <p14:sldId id="742"/>
            <p14:sldId id="743"/>
            <p14:sldId id="744"/>
            <p14:sldId id="64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7E27"/>
    <a:srgbClr val="008A3E"/>
    <a:srgbClr val="EFF9EB"/>
    <a:srgbClr val="E5F6DE"/>
    <a:srgbClr val="98D6EC"/>
    <a:srgbClr val="DEF3D5"/>
    <a:srgbClr val="C4E9B5"/>
    <a:srgbClr val="B1D4E1"/>
    <a:srgbClr val="D8EAF0"/>
    <a:srgbClr val="0E3E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84" autoAdjust="0"/>
    <p:restoredTop sz="94719" autoAdjust="0"/>
  </p:normalViewPr>
  <p:slideViewPr>
    <p:cSldViewPr>
      <p:cViewPr>
        <p:scale>
          <a:sx n="100" d="100"/>
          <a:sy n="100" d="100"/>
        </p:scale>
        <p:origin x="-912" y="-156"/>
      </p:cViewPr>
      <p:guideLst>
        <p:guide orient="horz" pos="2160"/>
        <p:guide pos="3839"/>
      </p:guideLst>
    </p:cSldViewPr>
  </p:slideViewPr>
  <p:notesTextViewPr>
    <p:cViewPr>
      <p:scale>
        <a:sx n="50" d="100"/>
        <a:sy n="5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8553F7-B9DF-40E4-9460-D9E3E4AC60BE}" type="datetimeFigureOut">
              <a:rPr lang="en-US" smtClean="0"/>
              <a:t>29/08/2025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6F3B7D-E3BB-4AF2-97E7-41990B22480D}" type="slidenum">
              <a:rPr lang="en-US" smtClean="0"/>
              <a:t>‹#›</a:t>
            </a:fld>
            <a:endParaRPr lang="en-US"/>
          </a:p>
        </p:txBody>
      </p:sp>
    </p:spTree>
    <p:extLst>
      <p:ext uri="{BB962C8B-B14F-4D97-AF65-F5344CB8AC3E}">
        <p14:creationId xmlns:p14="http://schemas.microsoft.com/office/powerpoint/2010/main" val="186657369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a:t>
            </a:fld>
            <a:endParaRPr lang="en-US"/>
          </a:p>
        </p:txBody>
      </p:sp>
    </p:spTree>
    <p:extLst>
      <p:ext uri="{BB962C8B-B14F-4D97-AF65-F5344CB8AC3E}">
        <p14:creationId xmlns:p14="http://schemas.microsoft.com/office/powerpoint/2010/main" val="8407137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10</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11</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13</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14</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15</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16</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17</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18</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19</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20</a:t>
            </a:fld>
            <a:endParaRPr lang="en-US"/>
          </a:p>
        </p:txBody>
      </p:sp>
    </p:spTree>
    <p:extLst>
      <p:ext uri="{BB962C8B-B14F-4D97-AF65-F5344CB8AC3E}">
        <p14:creationId xmlns:p14="http://schemas.microsoft.com/office/powerpoint/2010/main" val="1143432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2</a:t>
            </a:fld>
            <a:endParaRPr lang="en-US"/>
          </a:p>
        </p:txBody>
      </p:sp>
    </p:spTree>
    <p:extLst>
      <p:ext uri="{BB962C8B-B14F-4D97-AF65-F5344CB8AC3E}">
        <p14:creationId xmlns:p14="http://schemas.microsoft.com/office/powerpoint/2010/main" val="1567495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3</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4</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5</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6</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7</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8</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9</a:t>
            </a:fld>
            <a:endParaRPr lang="en-US"/>
          </a:p>
        </p:txBody>
      </p:sp>
    </p:spTree>
    <p:extLst>
      <p:ext uri="{BB962C8B-B14F-4D97-AF65-F5344CB8AC3E}">
        <p14:creationId xmlns:p14="http://schemas.microsoft.com/office/powerpoint/2010/main" val="818611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F611894-28B8-4005-BA35-73238799DD5F}" type="datetimeFigureOut">
              <a:rPr lang="en-US" smtClean="0"/>
              <a:t>29/08/2025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1684431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611894-28B8-4005-BA35-73238799DD5F}" type="datetimeFigureOut">
              <a:rPr lang="en-US" smtClean="0"/>
              <a:t>29/08/2025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722964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06374"/>
            <a:ext cx="2742486" cy="438785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441" y="206374"/>
            <a:ext cx="8024310" cy="43878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611894-28B8-4005-BA35-73238799DD5F}" type="datetimeFigureOut">
              <a:rPr lang="en-US" smtClean="0"/>
              <a:t>29/08/2025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1372447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611894-28B8-4005-BA35-73238799DD5F}" type="datetimeFigureOut">
              <a:rPr lang="en-US" smtClean="0"/>
              <a:t>29/08/2025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818628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l">
              <a:defRPr sz="5300" b="1" cap="all"/>
            </a:lvl1pPr>
          </a:lstStyle>
          <a:p>
            <a:r>
              <a:rPr lang="en-US" smtClean="0"/>
              <a:t>Click to edit Master title style</a:t>
            </a:r>
            <a:endParaRPr lang="en-US"/>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700">
                <a:solidFill>
                  <a:schemeClr val="tx1">
                    <a:tint val="75000"/>
                  </a:schemeClr>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611894-28B8-4005-BA35-73238799DD5F}" type="datetimeFigureOut">
              <a:rPr lang="en-US" smtClean="0"/>
              <a:t>29/08/2025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2192837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441" y="1200151"/>
            <a:ext cx="5383398" cy="3394075"/>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5986" y="1200151"/>
            <a:ext cx="5383398" cy="3394075"/>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F611894-28B8-4005-BA35-73238799DD5F}" type="datetimeFigureOut">
              <a:rPr lang="en-US" smtClean="0"/>
              <a:t>29/08/2025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3634785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7"/>
            <a:ext cx="10969943"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441" y="1535113"/>
            <a:ext cx="5385514" cy="639763"/>
          </a:xfrm>
        </p:spPr>
        <p:txBody>
          <a:bodyPr anchor="b"/>
          <a:lstStyle>
            <a:lvl1pPr marL="0" indent="0">
              <a:buNone/>
              <a:defRPr sz="32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1756" y="1535113"/>
            <a:ext cx="5387630" cy="639763"/>
          </a:xfrm>
        </p:spPr>
        <p:txBody>
          <a:bodyPr anchor="b"/>
          <a:lstStyle>
            <a:lvl1pPr marL="0" indent="0">
              <a:buNone/>
              <a:defRPr sz="32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6191756" y="2174875"/>
            <a:ext cx="5387630"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F611894-28B8-4005-BA35-73238799DD5F}" type="datetimeFigureOut">
              <a:rPr lang="en-US" smtClean="0"/>
              <a:t>29/08/2025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1437921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611894-28B8-4005-BA35-73238799DD5F}" type="datetimeFigureOut">
              <a:rPr lang="en-US" smtClean="0"/>
              <a:t>29/08/2025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2728311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611894-28B8-4005-BA35-73238799DD5F}" type="datetimeFigureOut">
              <a:rPr lang="en-US" smtClean="0"/>
              <a:t>29/08/2025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590025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3" y="273049"/>
            <a:ext cx="4010039" cy="1162051"/>
          </a:xfrm>
        </p:spPr>
        <p:txBody>
          <a:bodyPr anchor="b"/>
          <a:lstStyle>
            <a:lvl1pPr algn="l">
              <a:defRPr sz="2700" b="1"/>
            </a:lvl1pPr>
          </a:lstStyle>
          <a:p>
            <a:r>
              <a:rPr lang="en-US" smtClean="0"/>
              <a:t>Click to edit Master title style</a:t>
            </a:r>
            <a:endParaRPr lang="en-US"/>
          </a:p>
        </p:txBody>
      </p:sp>
      <p:sp>
        <p:nvSpPr>
          <p:cNvPr id="3" name="Content Placeholder 2"/>
          <p:cNvSpPr>
            <a:spLocks noGrp="1"/>
          </p:cNvSpPr>
          <p:nvPr>
            <p:ph idx="1"/>
          </p:nvPr>
        </p:nvSpPr>
        <p:spPr>
          <a:xfrm>
            <a:off x="4765492" y="273052"/>
            <a:ext cx="6813892"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443" y="1435102"/>
            <a:ext cx="4010039" cy="4691063"/>
          </a:xfrm>
        </p:spPr>
        <p:txBody>
          <a:bodyPr/>
          <a:lstStyle>
            <a:lvl1pPr marL="0" indent="0">
              <a:buNone/>
              <a:defRPr sz="19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611894-28B8-4005-BA35-73238799DD5F}" type="datetimeFigureOut">
              <a:rPr lang="en-US" smtClean="0"/>
              <a:t>29/08/2025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287491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9"/>
          </a:xfrm>
        </p:spPr>
        <p:txBody>
          <a:bodyPr anchor="b"/>
          <a:lstStyle>
            <a:lvl1pPr algn="l">
              <a:defRPr sz="2700" b="1"/>
            </a:lvl1pPr>
          </a:lstStyle>
          <a:p>
            <a:r>
              <a:rPr lang="en-US" smtClean="0"/>
              <a:t>Click to edit Master title style</a:t>
            </a:r>
            <a:endParaRPr lang="en-US"/>
          </a:p>
        </p:txBody>
      </p:sp>
      <p:sp>
        <p:nvSpPr>
          <p:cNvPr id="3" name="Picture Placeholder 2"/>
          <p:cNvSpPr>
            <a:spLocks noGrp="1"/>
          </p:cNvSpPr>
          <p:nvPr>
            <p:ph type="pic" idx="1"/>
          </p:nvPr>
        </p:nvSpPr>
        <p:spPr>
          <a:xfrm>
            <a:off x="2389095" y="612775"/>
            <a:ext cx="7313295" cy="4114800"/>
          </a:xfrm>
        </p:spPr>
        <p:txBody>
          <a:bodyPr/>
          <a:lstStyle>
            <a:lvl1pPr marL="0" indent="0">
              <a:buNone/>
              <a:defRPr sz="43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endParaRPr lang="en-US"/>
          </a:p>
        </p:txBody>
      </p:sp>
      <p:sp>
        <p:nvSpPr>
          <p:cNvPr id="4" name="Text Placeholder 3"/>
          <p:cNvSpPr>
            <a:spLocks noGrp="1"/>
          </p:cNvSpPr>
          <p:nvPr>
            <p:ph type="body" sz="half" idx="2"/>
          </p:nvPr>
        </p:nvSpPr>
        <p:spPr>
          <a:xfrm>
            <a:off x="2389095" y="5367338"/>
            <a:ext cx="7313295" cy="804863"/>
          </a:xfrm>
        </p:spPr>
        <p:txBody>
          <a:bodyPr/>
          <a:lstStyle>
            <a:lvl1pPr marL="0" indent="0">
              <a:buNone/>
              <a:defRPr sz="19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611894-28B8-4005-BA35-73238799DD5F}" type="datetimeFigureOut">
              <a:rPr lang="en-US" smtClean="0"/>
              <a:t>29/08/2025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2327877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7"/>
            <a:ext cx="10969943" cy="1143000"/>
          </a:xfrm>
          <a:prstGeom prst="rect">
            <a:avLst/>
          </a:prstGeom>
        </p:spPr>
        <p:txBody>
          <a:bodyPr vert="horz" lIns="121899" tIns="60949" rIns="121899" bIns="60949"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441" y="1600201"/>
            <a:ext cx="10969943" cy="4525963"/>
          </a:xfrm>
          <a:prstGeom prst="rect">
            <a:avLst/>
          </a:prstGeom>
        </p:spPr>
        <p:txBody>
          <a:bodyPr vert="horz" lIns="121899" tIns="60949" rIns="121899" bIns="6094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441" y="6356351"/>
            <a:ext cx="2844059" cy="365125"/>
          </a:xfrm>
          <a:prstGeom prst="rect">
            <a:avLst/>
          </a:prstGeom>
        </p:spPr>
        <p:txBody>
          <a:bodyPr vert="horz" lIns="121899" tIns="60949" rIns="121899" bIns="60949" rtlCol="0" anchor="ctr"/>
          <a:lstStyle>
            <a:lvl1pPr algn="l">
              <a:defRPr sz="1600">
                <a:solidFill>
                  <a:schemeClr val="tx1">
                    <a:tint val="75000"/>
                  </a:schemeClr>
                </a:solidFill>
              </a:defRPr>
            </a:lvl1pPr>
          </a:lstStyle>
          <a:p>
            <a:fld id="{BF611894-28B8-4005-BA35-73238799DD5F}" type="datetimeFigureOut">
              <a:rPr lang="en-US" smtClean="0"/>
              <a:t>29/08/2025</a:t>
            </a:fld>
            <a:endParaRPr lang="en-US"/>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121899" tIns="60949" rIns="121899" bIns="60949"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121899" tIns="60949" rIns="121899" bIns="60949" rtlCol="0" anchor="ctr"/>
          <a:lstStyle>
            <a:lvl1pPr algn="r">
              <a:defRPr sz="1600">
                <a:solidFill>
                  <a:schemeClr val="tx1">
                    <a:tint val="75000"/>
                  </a:schemeClr>
                </a:solidFill>
              </a:defRPr>
            </a:lvl1pPr>
          </a:lstStyle>
          <a:p>
            <a:fld id="{D0E06FD8-449D-4F0F-BCDD-5B30A88EA0EC}" type="slidenum">
              <a:rPr lang="en-US" smtClean="0"/>
              <a:t>‹#›</a:t>
            </a:fld>
            <a:endParaRPr lang="en-US"/>
          </a:p>
        </p:txBody>
      </p:sp>
    </p:spTree>
    <p:extLst>
      <p:ext uri="{BB962C8B-B14F-4D97-AF65-F5344CB8AC3E}">
        <p14:creationId xmlns:p14="http://schemas.microsoft.com/office/powerpoint/2010/main" val="815303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18987" rtl="0" eaLnBrk="1" latinLnBrk="0" hangingPunct="1">
        <a:spcBef>
          <a:spcPct val="0"/>
        </a:spcBef>
        <a:buNone/>
        <a:defRPr sz="5900" kern="1200">
          <a:solidFill>
            <a:schemeClr val="tx1"/>
          </a:solidFill>
          <a:latin typeface="+mj-lt"/>
          <a:ea typeface="+mj-ea"/>
          <a:cs typeface="+mj-cs"/>
        </a:defRPr>
      </a:lvl1pPr>
    </p:titleStyle>
    <p:bodyStyle>
      <a:lvl1pPr marL="457120" indent="-457120" algn="l" defTabSz="1218987"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0427" indent="-380933" algn="l" defTabSz="1218987" rtl="0" eaLnBrk="1" latinLnBrk="0" hangingPunct="1">
        <a:spcBef>
          <a:spcPct val="20000"/>
        </a:spcBef>
        <a:buFont typeface="Arial" pitchFamily="34" charset="0"/>
        <a:buChar char="–"/>
        <a:defRPr sz="3700" kern="1200">
          <a:solidFill>
            <a:schemeClr val="tx1"/>
          </a:solidFill>
          <a:latin typeface="+mn-lt"/>
          <a:ea typeface="+mn-ea"/>
          <a:cs typeface="+mn-cs"/>
        </a:defRPr>
      </a:lvl2pPr>
      <a:lvl3pPr marL="1523733" indent="-304747" algn="l" defTabSz="1218987"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22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272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22.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2.png"/><Relationship Id="rId7"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50.png"/><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hyperlink" Target="https://sites.google.com/view/giaoandientu-doanhtuan/trang-ch%E1%BB%A7" TargetMode="External"/><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22.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microsoft.com/office/2007/relationships/hdphoto" Target="../media/hdphoto1.wdp"/><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emf"/><Relationship Id="rId5" Type="http://schemas.microsoft.com/office/2007/relationships/hdphoto" Target="../media/hdphoto1.wdp"/><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902421" y="457200"/>
            <a:ext cx="10460182" cy="6019800"/>
          </a:xfrm>
          <a:prstGeom prst="rect">
            <a:avLst/>
          </a:prstGeom>
          <a:noFill/>
          <a:ln w="127000">
            <a:solidFill>
              <a:srgbClr val="C00000">
                <a:alpha val="47000"/>
              </a:srgbClr>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521" r="4993" b="1429"/>
          <a:stretch/>
        </p:blipFill>
        <p:spPr bwMode="auto">
          <a:xfrm>
            <a:off x="8685212" y="707911"/>
            <a:ext cx="2495551" cy="472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Hexagon 14"/>
          <p:cNvSpPr/>
          <p:nvPr/>
        </p:nvSpPr>
        <p:spPr>
          <a:xfrm>
            <a:off x="3037692" y="2641569"/>
            <a:ext cx="6705600" cy="1042404"/>
          </a:xfrm>
          <a:prstGeom prst="hexagon">
            <a:avLst>
              <a:gd name="adj" fmla="val 35417"/>
              <a:gd name="vf" fmla="val 11547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Hexagon 15"/>
          <p:cNvSpPr/>
          <p:nvPr/>
        </p:nvSpPr>
        <p:spPr>
          <a:xfrm>
            <a:off x="3494892" y="2456655"/>
            <a:ext cx="1599510" cy="1378888"/>
          </a:xfrm>
          <a:prstGeom prst="hexagon">
            <a:avLst>
              <a:gd name="adj" fmla="val 31217"/>
              <a:gd name="vf" fmla="val 115470"/>
            </a:avLst>
          </a:prstGeom>
          <a:gradFill flip="none" rotWithShape="1">
            <a:gsLst>
              <a:gs pos="0">
                <a:srgbClr val="B88800"/>
              </a:gs>
              <a:gs pos="50000">
                <a:srgbClr val="FFC41D"/>
              </a:gs>
              <a:gs pos="100000">
                <a:srgbClr val="D08806"/>
              </a:gs>
            </a:gsLst>
            <a:lin ang="2700000" scaled="1"/>
            <a:tileRect/>
          </a:gradFill>
          <a:ln>
            <a:solidFill>
              <a:srgbClr val="E2A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sp>
        <p:nvSpPr>
          <p:cNvPr id="17" name="Rectangle 16"/>
          <p:cNvSpPr/>
          <p:nvPr/>
        </p:nvSpPr>
        <p:spPr>
          <a:xfrm>
            <a:off x="3867397" y="2841299"/>
            <a:ext cx="892745" cy="830997"/>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800" b="1" spc="67" smtClean="0">
                <a:ln w="11430"/>
                <a:effectLst>
                  <a:outerShdw blurRad="76200" dist="50800" dir="5400000" algn="tl" rotWithShape="0">
                    <a:srgbClr val="000000">
                      <a:alpha val="65000"/>
                    </a:srgbClr>
                  </a:outerShdw>
                </a:effectLst>
                <a:latin typeface=".VnCentury SchoolbookH" pitchFamily="34" charset="0"/>
              </a:rPr>
              <a:t>01</a:t>
            </a:r>
            <a:endParaRPr lang="en-US" sz="4800" b="1" spc="67">
              <a:ln w="11430"/>
              <a:effectLst>
                <a:outerShdw blurRad="76200" dist="50800" dir="5400000" algn="tl" rotWithShape="0">
                  <a:srgbClr val="000000">
                    <a:alpha val="65000"/>
                  </a:srgbClr>
                </a:outerShdw>
              </a:effectLst>
              <a:latin typeface=".VnCentury SchoolbookH" pitchFamily="34" charset="0"/>
            </a:endParaRPr>
          </a:p>
        </p:txBody>
      </p:sp>
      <p:pic>
        <p:nvPicPr>
          <p:cNvPr id="1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0845" y="2612994"/>
            <a:ext cx="1007604" cy="533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9167" y="1618455"/>
            <a:ext cx="5992813"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l="6125" r="13799" b="32930"/>
          <a:stretch/>
        </p:blipFill>
        <p:spPr bwMode="auto">
          <a:xfrm>
            <a:off x="5287180" y="2713516"/>
            <a:ext cx="3702525" cy="788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0"/>
          <p:cNvPicPr>
            <a:picLocks noChangeAspect="1"/>
          </p:cNvPicPr>
          <p:nvPr/>
        </p:nvPicPr>
        <p:blipFill rotWithShape="1">
          <a:blip r:embed="rId7" cstate="print">
            <a:extLst>
              <a:ext uri="{28A0092B-C50C-407E-A947-70E740481C1C}">
                <a14:useLocalDpi xmlns:a14="http://schemas.microsoft.com/office/drawing/2010/main" val="0"/>
              </a:ext>
            </a:extLst>
          </a:blip>
          <a:srcRect t="14045" b="58869"/>
          <a:stretch/>
        </p:blipFill>
        <p:spPr>
          <a:xfrm>
            <a:off x="5667490" y="2060755"/>
            <a:ext cx="2180107" cy="407625"/>
          </a:xfrm>
          <a:prstGeom prst="rect">
            <a:avLst/>
          </a:prstGeom>
        </p:spPr>
      </p:pic>
    </p:spTree>
    <p:extLst>
      <p:ext uri="{BB962C8B-B14F-4D97-AF65-F5344CB8AC3E}">
        <p14:creationId xmlns:p14="http://schemas.microsoft.com/office/powerpoint/2010/main" val="3999290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4939" y="609600"/>
            <a:ext cx="1806542" cy="1569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ounded Rectangle 14"/>
          <p:cNvSpPr/>
          <p:nvPr/>
        </p:nvSpPr>
        <p:spPr>
          <a:xfrm>
            <a:off x="2132012" y="736307"/>
            <a:ext cx="9894743" cy="1442369"/>
          </a:xfrm>
          <a:prstGeom prst="roundRect">
            <a:avLst>
              <a:gd name="adj" fmla="val 5381"/>
            </a:avLst>
          </a:prstGeom>
          <a:gradFill>
            <a:gsLst>
              <a:gs pos="0">
                <a:schemeClr val="accent6">
                  <a:lumMod val="60000"/>
                  <a:lumOff val="40000"/>
                </a:schemeClr>
              </a:gs>
              <a:gs pos="50000">
                <a:srgbClr val="FBD6B7"/>
              </a:gs>
              <a:gs pos="100000">
                <a:schemeClr val="accent6">
                  <a:lumMod val="60000"/>
                  <a:lumOff val="40000"/>
                </a:schemeClr>
              </a:gs>
            </a:gsLst>
            <a:lin ang="10800000" scaled="1"/>
          </a:gradFill>
          <a:ln w="3175">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sp>
        <p:nvSpPr>
          <p:cNvPr id="18" name="Rectangle 17"/>
          <p:cNvSpPr/>
          <p:nvPr/>
        </p:nvSpPr>
        <p:spPr>
          <a:xfrm>
            <a:off x="750634" y="1143000"/>
            <a:ext cx="590803"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spc="67" smtClean="0">
                <a:ln w="11430"/>
                <a:effectLst>
                  <a:outerShdw blurRad="76200" dist="50800" dir="5400000" algn="tl" rotWithShape="0">
                    <a:srgbClr val="000000">
                      <a:alpha val="65000"/>
                    </a:srgbClr>
                  </a:outerShdw>
                </a:effectLst>
                <a:latin typeface=".VnCentury SchoolbookH" pitchFamily="34" charset="0"/>
              </a:rPr>
              <a:t>2</a:t>
            </a:r>
            <a:endParaRPr lang="en-US" sz="6000" b="1" spc="67">
              <a:ln w="11430"/>
              <a:effectLst>
                <a:outerShdw blurRad="76200" dist="50800" dir="5400000" algn="tl" rotWithShape="0">
                  <a:srgbClr val="000000">
                    <a:alpha val="65000"/>
                  </a:srgbClr>
                </a:outerShdw>
              </a:effectLst>
              <a:latin typeface=".VnCentury SchoolbookH" pitchFamily="34" charset="0"/>
            </a:endParaRPr>
          </a:p>
        </p:txBody>
      </p:sp>
      <p:pic>
        <p:nvPicPr>
          <p:cNvPr id="19"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r="9096" b="19797"/>
          <a:stretch/>
        </p:blipFill>
        <p:spPr bwMode="auto">
          <a:xfrm>
            <a:off x="404458" y="812503"/>
            <a:ext cx="1140274" cy="565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4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3812" y="2342057"/>
            <a:ext cx="1268613" cy="302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10" name="TextBox 9"/>
              <p:cNvSpPr txBox="1"/>
              <p:nvPr/>
            </p:nvSpPr>
            <p:spPr>
              <a:xfrm>
                <a:off x="2284412" y="685800"/>
                <a:ext cx="9677401" cy="1300334"/>
              </a:xfrm>
              <a:prstGeom prst="rect">
                <a:avLst/>
              </a:prstGeom>
              <a:noFill/>
            </p:spPr>
            <p:txBody>
              <a:bodyPr wrap="square" lIns="121899" tIns="60949" rIns="121899" bIns="60949" rtlCol="0">
                <a:spAutoFit/>
              </a:bodyPr>
              <a:lstStyle/>
              <a:p>
                <a:pPr>
                  <a:lnSpc>
                    <a:spcPct val="150000"/>
                  </a:lnSpc>
                </a:pPr>
                <a:r>
                  <a:rPr lang="vi-VN" sz="2500" b="1">
                    <a:latin typeface="Arial" pitchFamily="34" charset="0"/>
                    <a:cs typeface="Arial" pitchFamily="34" charset="0"/>
                  </a:rPr>
                  <a:t>Viết các tập hợp sau bằng cách liệt kê các phần tử của </a:t>
                </a:r>
                <a:r>
                  <a:rPr lang="vi-VN" sz="2500" b="1" smtClean="0">
                    <a:latin typeface="Arial" pitchFamily="34" charset="0"/>
                    <a:cs typeface="Arial" pitchFamily="34" charset="0"/>
                  </a:rPr>
                  <a:t>chúng:</a:t>
                </a:r>
                <a:r>
                  <a:rPr lang="en-US" sz="2500" b="1" smtClean="0">
                    <a:latin typeface="Arial" pitchFamily="34" charset="0"/>
                    <a:cs typeface="Arial" pitchFamily="34" charset="0"/>
                  </a:rPr>
                  <a:t>     </a:t>
                </a:r>
                <a:r>
                  <a:rPr lang="en-US" sz="2600" b="1" smtClean="0">
                    <a:latin typeface="Arial" pitchFamily="34" charset="0"/>
                    <a:cs typeface="Arial" pitchFamily="34" charset="0"/>
                  </a:rPr>
                  <a:t>	</a:t>
                </a:r>
                <a:r>
                  <a:rPr lang="vi-VN" sz="2600" b="1" smtClean="0">
                    <a:latin typeface="Arial" pitchFamily="34" charset="0"/>
                    <a:cs typeface="Arial" pitchFamily="34" charset="0"/>
                  </a:rPr>
                  <a:t>A </a:t>
                </a:r>
                <a:r>
                  <a:rPr lang="vi-VN" sz="2600" b="1">
                    <a:latin typeface="Arial" pitchFamily="34" charset="0"/>
                    <a:cs typeface="Arial" pitchFamily="34" charset="0"/>
                  </a:rPr>
                  <a:t>= {</a:t>
                </a:r>
                <a14:m>
                  <m:oMath xmlns:m="http://schemas.openxmlformats.org/officeDocument/2006/math">
                    <m:r>
                      <a:rPr lang="vi-VN" sz="2600" b="1" i="1" smtClean="0">
                        <a:latin typeface="Cambria Math"/>
                        <a:cs typeface="Arial" pitchFamily="34" charset="0"/>
                      </a:rPr>
                      <m:t>𝒙</m:t>
                    </m:r>
                  </m:oMath>
                </a14:m>
                <a:r>
                  <a:rPr lang="vi-VN" sz="2600" b="1">
                    <a:latin typeface="Arial" pitchFamily="34" charset="0"/>
                    <a:cs typeface="Arial" pitchFamily="34" charset="0"/>
                  </a:rPr>
                  <a:t> ∈ ℕ | x &lt; 5</a:t>
                </a:r>
                <a:r>
                  <a:rPr lang="vi-VN" sz="2600" b="1" smtClean="0">
                    <a:latin typeface="Arial" pitchFamily="34" charset="0"/>
                    <a:cs typeface="Arial" pitchFamily="34" charset="0"/>
                  </a:rPr>
                  <a:t>};</a:t>
                </a:r>
                <a:r>
                  <a:rPr lang="en-US" sz="2600" b="1" smtClean="0">
                    <a:latin typeface="Arial" pitchFamily="34" charset="0"/>
                    <a:cs typeface="Arial" pitchFamily="34" charset="0"/>
                  </a:rPr>
                  <a:t>		</a:t>
                </a:r>
                <a:r>
                  <a:rPr lang="vi-VN" sz="2600" b="1" smtClean="0">
                    <a:latin typeface="Arial" pitchFamily="34" charset="0"/>
                    <a:cs typeface="Arial" pitchFamily="34" charset="0"/>
                  </a:rPr>
                  <a:t>B </a:t>
                </a:r>
                <a:r>
                  <a:rPr lang="vi-VN" sz="2600" b="1">
                    <a:latin typeface="Arial" pitchFamily="34" charset="0"/>
                    <a:cs typeface="Arial" pitchFamily="34" charset="0"/>
                  </a:rPr>
                  <a:t>= {</a:t>
                </a:r>
                <a14:m>
                  <m:oMath xmlns:m="http://schemas.openxmlformats.org/officeDocument/2006/math">
                    <m:r>
                      <a:rPr lang="vi-VN" sz="2600" b="1" i="1" smtClean="0">
                        <a:latin typeface="Cambria Math"/>
                        <a:cs typeface="Arial" pitchFamily="34" charset="0"/>
                      </a:rPr>
                      <m:t>𝒙</m:t>
                    </m:r>
                  </m:oMath>
                </a14:m>
                <a:r>
                  <a:rPr lang="vi-VN" sz="2600" b="1">
                    <a:latin typeface="Arial" pitchFamily="34" charset="0"/>
                    <a:cs typeface="Arial" pitchFamily="34" charset="0"/>
                  </a:rPr>
                  <a:t> ∈ ℕ* | x &lt; 5}.</a:t>
                </a:r>
              </a:p>
            </p:txBody>
          </p:sp>
        </mc:Choice>
        <mc:Fallback xmlns="">
          <p:sp>
            <p:nvSpPr>
              <p:cNvPr id="10" name="TextBox 9"/>
              <p:cNvSpPr txBox="1">
                <a:spLocks noRot="1" noChangeAspect="1" noMove="1" noResize="1" noEditPoints="1" noAdjustHandles="1" noChangeArrowheads="1" noChangeShapeType="1" noTextEdit="1"/>
              </p:cNvSpPr>
              <p:nvPr/>
            </p:nvSpPr>
            <p:spPr>
              <a:xfrm>
                <a:off x="2284412" y="685800"/>
                <a:ext cx="9677401" cy="1300334"/>
              </a:xfrm>
              <a:prstGeom prst="rect">
                <a:avLst/>
              </a:prstGeom>
              <a:blipFill rotWithShape="1">
                <a:blip r:embed="rId6"/>
                <a:stretch>
                  <a:fillRect l="-756" r="-567" b="-37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1598612" y="2763604"/>
                <a:ext cx="10012364" cy="1246495"/>
              </a:xfrm>
              <a:prstGeom prst="rect">
                <a:avLst/>
              </a:prstGeom>
              <a:noFill/>
            </p:spPr>
            <p:txBody>
              <a:bodyPr wrap="square" rtlCol="0">
                <a:spAutoFit/>
              </a:bodyPr>
              <a:lstStyle/>
              <a:p>
                <a:pPr marL="342900" indent="-342900">
                  <a:buFont typeface="Wingdings" pitchFamily="2" charset="2"/>
                  <a:buChar char="§"/>
                </a:pPr>
                <a:r>
                  <a:rPr lang="vi-VN" sz="2500" b="1">
                    <a:latin typeface="Arial" pitchFamily="34" charset="0"/>
                    <a:cs typeface="Arial" pitchFamily="34" charset="0"/>
                  </a:rPr>
                  <a:t>Ta có: </a:t>
                </a:r>
                <a:r>
                  <a:rPr lang="en-US" sz="2500" b="1" smtClean="0">
                    <a:latin typeface="Arial" pitchFamily="34" charset="0"/>
                    <a:cs typeface="Arial" pitchFamily="34" charset="0"/>
                  </a:rPr>
                  <a:t>   	</a:t>
                </a:r>
                <a:r>
                  <a:rPr lang="vi-VN" sz="2500" b="1" smtClean="0">
                    <a:solidFill>
                      <a:srgbClr val="C00000"/>
                    </a:solidFill>
                    <a:latin typeface="Arial" pitchFamily="34" charset="0"/>
                    <a:cs typeface="Arial" pitchFamily="34" charset="0"/>
                  </a:rPr>
                  <a:t>A</a:t>
                </a:r>
                <a:r>
                  <a:rPr lang="vi-VN" sz="2500" b="1" smtClean="0">
                    <a:latin typeface="Arial" pitchFamily="34" charset="0"/>
                    <a:cs typeface="Arial" pitchFamily="34" charset="0"/>
                  </a:rPr>
                  <a:t> </a:t>
                </a:r>
                <a:r>
                  <a:rPr lang="vi-VN" sz="2500" b="1">
                    <a:latin typeface="Arial" pitchFamily="34" charset="0"/>
                    <a:cs typeface="Arial" pitchFamily="34" charset="0"/>
                  </a:rPr>
                  <a:t>= { x ∈ ℕ | x &lt; 5 </a:t>
                </a:r>
                <a:r>
                  <a:rPr lang="vi-VN" sz="2500" b="1" smtClean="0">
                    <a:latin typeface="Arial" pitchFamily="34" charset="0"/>
                    <a:cs typeface="Arial" pitchFamily="34" charset="0"/>
                  </a:rPr>
                  <a:t>}</a:t>
                </a:r>
                <a:r>
                  <a:rPr lang="en-US" sz="2500" b="1" smtClean="0">
                    <a:latin typeface="Arial" pitchFamily="34" charset="0"/>
                    <a:cs typeface="Arial" pitchFamily="34" charset="0"/>
                  </a:rPr>
                  <a:t/>
                </a:r>
                <a:br>
                  <a:rPr lang="en-US" sz="2500" b="1" smtClean="0">
                    <a:latin typeface="Arial" pitchFamily="34" charset="0"/>
                    <a:cs typeface="Arial" pitchFamily="34" charset="0"/>
                  </a:rPr>
                </a:br>
                <a:r>
                  <a:rPr lang="vi-VN" sz="2500" b="1">
                    <a:latin typeface="Arial" pitchFamily="34" charset="0"/>
                    <a:cs typeface="Arial" pitchFamily="34" charset="0"/>
                  </a:rPr>
                  <a:t>Trong tập hợp A, ta thấy x ∈ ℕ và x &lt; 5 nên </a:t>
                </a:r>
                <a14:m>
                  <m:oMath xmlns:m="http://schemas.openxmlformats.org/officeDocument/2006/math">
                    <m:r>
                      <a:rPr lang="vi-VN" sz="2500" b="1" i="1" smtClean="0">
                        <a:latin typeface="Cambria Math"/>
                        <a:cs typeface="Arial" pitchFamily="34" charset="0"/>
                      </a:rPr>
                      <m:t>𝒙</m:t>
                    </m:r>
                  </m:oMath>
                </a14:m>
                <a:r>
                  <a:rPr lang="vi-VN" sz="2500" b="1">
                    <a:latin typeface="Arial" pitchFamily="34" charset="0"/>
                    <a:cs typeface="Arial" pitchFamily="34" charset="0"/>
                  </a:rPr>
                  <a:t> là các số tự nhiên nhỏ hơn 5, đó là: 0; 1; 2; 3; 4.</a:t>
                </a:r>
              </a:p>
            </p:txBody>
          </p:sp>
        </mc:Choice>
        <mc:Fallback xmlns="">
          <p:sp>
            <p:nvSpPr>
              <p:cNvPr id="11" name="TextBox 10"/>
              <p:cNvSpPr txBox="1">
                <a:spLocks noRot="1" noChangeAspect="1" noMove="1" noResize="1" noEditPoints="1" noAdjustHandles="1" noChangeArrowheads="1" noChangeShapeType="1" noTextEdit="1"/>
              </p:cNvSpPr>
              <p:nvPr/>
            </p:nvSpPr>
            <p:spPr>
              <a:xfrm>
                <a:off x="1598612" y="2763604"/>
                <a:ext cx="10012364" cy="1246495"/>
              </a:xfrm>
              <a:prstGeom prst="rect">
                <a:avLst/>
              </a:prstGeom>
              <a:blipFill rotWithShape="1">
                <a:blip r:embed="rId7"/>
                <a:stretch>
                  <a:fillRect l="-852" t="-3415" r="-1765" b="-10732"/>
                </a:stretch>
              </a:blipFill>
            </p:spPr>
            <p:txBody>
              <a:bodyPr/>
              <a:lstStyle/>
              <a:p>
                <a:r>
                  <a:rPr lang="en-US">
                    <a:noFill/>
                  </a:rPr>
                  <a:t> </a:t>
                </a:r>
              </a:p>
            </p:txBody>
          </p:sp>
        </mc:Fallback>
      </mc:AlternateContent>
      <p:sp>
        <p:nvSpPr>
          <p:cNvPr id="12" name="AutoShape 4"/>
          <p:cNvSpPr>
            <a:spLocks noChangeArrowheads="1"/>
          </p:cNvSpPr>
          <p:nvPr/>
        </p:nvSpPr>
        <p:spPr bwMode="gray">
          <a:xfrm>
            <a:off x="150812" y="95249"/>
            <a:ext cx="3276600" cy="438151"/>
          </a:xfrm>
          <a:prstGeom prst="roundRect">
            <a:avLst>
              <a:gd name="adj" fmla="val 50000"/>
            </a:avLst>
          </a:prstGeom>
          <a:solidFill>
            <a:schemeClr val="accent5">
              <a:lumMod val="50000"/>
            </a:schemeClr>
          </a:soli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smtClean="0">
                <a:solidFill>
                  <a:schemeClr val="bg1"/>
                </a:solidFill>
                <a:latin typeface="Arial" pitchFamily="34" charset="0"/>
                <a:cs typeface="Arial" pitchFamily="34" charset="0"/>
              </a:rPr>
              <a:t>  </a:t>
            </a:r>
            <a:r>
              <a:rPr lang="en-US" sz="2000" b="1" smtClean="0">
                <a:solidFill>
                  <a:schemeClr val="bg1"/>
                </a:solidFill>
                <a:latin typeface="Arial" pitchFamily="34" charset="0"/>
                <a:cs typeface="Arial" pitchFamily="34" charset="0"/>
              </a:rPr>
              <a:t>2  . MÔ TẢ TẬP HỢP .</a:t>
            </a:r>
            <a:endParaRPr lang="vi-VN" sz="2000" b="1">
              <a:solidFill>
                <a:schemeClr val="bg1"/>
              </a:solidFill>
              <a:latin typeface="Arial" pitchFamily="34" charset="0"/>
              <a:cs typeface="Arial" pitchFamily="34" charset="0"/>
            </a:endParaRPr>
          </a:p>
        </p:txBody>
      </p:sp>
      <p:sp>
        <p:nvSpPr>
          <p:cNvPr id="14" name="TextBox 13"/>
          <p:cNvSpPr txBox="1"/>
          <p:nvPr/>
        </p:nvSpPr>
        <p:spPr>
          <a:xfrm>
            <a:off x="1933576" y="4054480"/>
            <a:ext cx="9677400" cy="477054"/>
          </a:xfrm>
          <a:prstGeom prst="rect">
            <a:avLst/>
          </a:prstGeom>
          <a:noFill/>
        </p:spPr>
        <p:txBody>
          <a:bodyPr wrap="square" rtlCol="0">
            <a:spAutoFit/>
          </a:bodyPr>
          <a:lstStyle/>
          <a:p>
            <a:r>
              <a:rPr lang="vi-VN" sz="2500" b="1">
                <a:latin typeface="Arial" pitchFamily="34" charset="0"/>
                <a:cs typeface="Arial" pitchFamily="34" charset="0"/>
              </a:rPr>
              <a:t>Do đó ta viết</a:t>
            </a:r>
            <a:r>
              <a:rPr lang="vi-VN" sz="2500" b="1" smtClean="0">
                <a:latin typeface="Arial" pitchFamily="34" charset="0"/>
                <a:cs typeface="Arial" pitchFamily="34" charset="0"/>
              </a:rPr>
              <a:t>:</a:t>
            </a:r>
            <a:r>
              <a:rPr lang="en-US" sz="2500" b="1" smtClean="0">
                <a:latin typeface="Arial" pitchFamily="34" charset="0"/>
                <a:cs typeface="Arial" pitchFamily="34" charset="0"/>
              </a:rPr>
              <a:t>   </a:t>
            </a:r>
            <a:r>
              <a:rPr lang="vi-VN" sz="2500" b="1" smtClean="0">
                <a:latin typeface="Arial" pitchFamily="34" charset="0"/>
                <a:cs typeface="Arial" pitchFamily="34" charset="0"/>
              </a:rPr>
              <a:t> </a:t>
            </a:r>
            <a:r>
              <a:rPr lang="vi-VN" sz="2500" b="1">
                <a:solidFill>
                  <a:srgbClr val="C00000"/>
                </a:solidFill>
                <a:latin typeface="Arial" pitchFamily="34" charset="0"/>
                <a:cs typeface="Arial" pitchFamily="34" charset="0"/>
              </a:rPr>
              <a:t>A</a:t>
            </a:r>
            <a:r>
              <a:rPr lang="vi-VN" sz="2500" b="1">
                <a:latin typeface="Arial" pitchFamily="34" charset="0"/>
                <a:cs typeface="Arial" pitchFamily="34" charset="0"/>
              </a:rPr>
              <a:t> = {0; 1; 2; 3; 4}.</a:t>
            </a:r>
          </a:p>
        </p:txBody>
      </p:sp>
      <p:sp>
        <p:nvSpPr>
          <p:cNvPr id="16" name="TextBox 15"/>
          <p:cNvSpPr txBox="1"/>
          <p:nvPr/>
        </p:nvSpPr>
        <p:spPr>
          <a:xfrm>
            <a:off x="1598612" y="4733597"/>
            <a:ext cx="10012364" cy="1246495"/>
          </a:xfrm>
          <a:prstGeom prst="rect">
            <a:avLst/>
          </a:prstGeom>
          <a:noFill/>
        </p:spPr>
        <p:txBody>
          <a:bodyPr wrap="square" rtlCol="0">
            <a:spAutoFit/>
          </a:bodyPr>
          <a:lstStyle/>
          <a:p>
            <a:pPr marL="342900" indent="-342900">
              <a:buFont typeface="Wingdings" pitchFamily="2" charset="2"/>
              <a:buChar char="§"/>
            </a:pPr>
            <a:r>
              <a:rPr lang="vi-VN" sz="2500" b="1">
                <a:latin typeface="Arial" pitchFamily="34" charset="0"/>
                <a:cs typeface="Arial" pitchFamily="34" charset="0"/>
              </a:rPr>
              <a:t>Ta có</a:t>
            </a:r>
            <a:r>
              <a:rPr lang="vi-VN" sz="2500" b="1" smtClean="0">
                <a:latin typeface="Arial" pitchFamily="34" charset="0"/>
                <a:cs typeface="Arial" pitchFamily="34" charset="0"/>
              </a:rPr>
              <a:t>:</a:t>
            </a:r>
            <a:r>
              <a:rPr lang="en-US" sz="2500" b="1" smtClean="0">
                <a:latin typeface="Arial" pitchFamily="34" charset="0"/>
                <a:cs typeface="Arial" pitchFamily="34" charset="0"/>
              </a:rPr>
              <a:t>	</a:t>
            </a:r>
            <a:r>
              <a:rPr lang="vi-VN" sz="2500" b="1" smtClean="0">
                <a:latin typeface="Arial" pitchFamily="34" charset="0"/>
                <a:cs typeface="Arial" pitchFamily="34" charset="0"/>
              </a:rPr>
              <a:t> </a:t>
            </a:r>
            <a:r>
              <a:rPr lang="en-US" sz="2500" b="1">
                <a:latin typeface="Arial" pitchFamily="34" charset="0"/>
                <a:cs typeface="Arial" pitchFamily="34" charset="0"/>
              </a:rPr>
              <a:t> </a:t>
            </a:r>
            <a:r>
              <a:rPr lang="en-US" sz="2500" b="1" smtClean="0">
                <a:latin typeface="Arial" pitchFamily="34" charset="0"/>
                <a:cs typeface="Arial" pitchFamily="34" charset="0"/>
              </a:rPr>
              <a:t> </a:t>
            </a:r>
            <a:r>
              <a:rPr lang="vi-VN" sz="2500" b="1" smtClean="0">
                <a:solidFill>
                  <a:srgbClr val="C00000"/>
                </a:solidFill>
                <a:latin typeface="Arial" pitchFamily="34" charset="0"/>
                <a:cs typeface="Arial" pitchFamily="34" charset="0"/>
              </a:rPr>
              <a:t>B</a:t>
            </a:r>
            <a:r>
              <a:rPr lang="vi-VN" sz="2500" b="1" smtClean="0">
                <a:latin typeface="Arial" pitchFamily="34" charset="0"/>
                <a:cs typeface="Arial" pitchFamily="34" charset="0"/>
              </a:rPr>
              <a:t> </a:t>
            </a:r>
            <a:r>
              <a:rPr lang="vi-VN" sz="2500" b="1">
                <a:latin typeface="Arial" pitchFamily="34" charset="0"/>
                <a:cs typeface="Arial" pitchFamily="34" charset="0"/>
              </a:rPr>
              <a:t>= {x ∈ ℕ* | x &lt; </a:t>
            </a:r>
            <a:r>
              <a:rPr lang="vi-VN" sz="2500" b="1" smtClean="0">
                <a:latin typeface="Arial" pitchFamily="34" charset="0"/>
                <a:cs typeface="Arial" pitchFamily="34" charset="0"/>
              </a:rPr>
              <a:t>5}</a:t>
            </a:r>
            <a:r>
              <a:rPr lang="en-US" sz="2500" b="1" smtClean="0">
                <a:latin typeface="Arial" pitchFamily="34" charset="0"/>
                <a:cs typeface="Arial" pitchFamily="34" charset="0"/>
              </a:rPr>
              <a:t/>
            </a:r>
            <a:br>
              <a:rPr lang="en-US" sz="2500" b="1" smtClean="0">
                <a:latin typeface="Arial" pitchFamily="34" charset="0"/>
                <a:cs typeface="Arial" pitchFamily="34" charset="0"/>
              </a:rPr>
            </a:br>
            <a:r>
              <a:rPr lang="vi-VN" sz="2500" b="1" smtClean="0">
                <a:latin typeface="Arial" pitchFamily="34" charset="0"/>
                <a:cs typeface="Arial" pitchFamily="34" charset="0"/>
              </a:rPr>
              <a:t>Trong </a:t>
            </a:r>
            <a:r>
              <a:rPr lang="vi-VN" sz="2500" b="1">
                <a:latin typeface="Arial" pitchFamily="34" charset="0"/>
                <a:cs typeface="Arial" pitchFamily="34" charset="0"/>
              </a:rPr>
              <a:t>tập hợp B, ta thấy x ∈ ℕ* và x &lt; 5 nên x là các số tự nhiên khác 0 và nhỏ hơn 5, đó là: 1; 2; 3; 4</a:t>
            </a:r>
          </a:p>
        </p:txBody>
      </p:sp>
      <p:sp>
        <p:nvSpPr>
          <p:cNvPr id="17" name="TextBox 16"/>
          <p:cNvSpPr txBox="1"/>
          <p:nvPr/>
        </p:nvSpPr>
        <p:spPr>
          <a:xfrm>
            <a:off x="1933576" y="5999946"/>
            <a:ext cx="9677400" cy="477054"/>
          </a:xfrm>
          <a:prstGeom prst="rect">
            <a:avLst/>
          </a:prstGeom>
          <a:noFill/>
        </p:spPr>
        <p:txBody>
          <a:bodyPr wrap="square" rtlCol="0">
            <a:spAutoFit/>
          </a:bodyPr>
          <a:lstStyle/>
          <a:p>
            <a:r>
              <a:rPr lang="vi-VN" sz="2500" b="1">
                <a:latin typeface="Arial" pitchFamily="34" charset="0"/>
                <a:cs typeface="Arial" pitchFamily="34" charset="0"/>
              </a:rPr>
              <a:t>Do đó ta viết: </a:t>
            </a:r>
            <a:r>
              <a:rPr lang="en-US" sz="2500" b="1" smtClean="0">
                <a:latin typeface="Arial" pitchFamily="34" charset="0"/>
                <a:cs typeface="Arial" pitchFamily="34" charset="0"/>
              </a:rPr>
              <a:t>	</a:t>
            </a:r>
            <a:r>
              <a:rPr lang="vi-VN" sz="2500" b="1" smtClean="0">
                <a:solidFill>
                  <a:srgbClr val="C00000"/>
                </a:solidFill>
                <a:latin typeface="Arial" pitchFamily="34" charset="0"/>
                <a:cs typeface="Arial" pitchFamily="34" charset="0"/>
              </a:rPr>
              <a:t>B</a:t>
            </a:r>
            <a:r>
              <a:rPr lang="vi-VN" sz="2500" b="1" smtClean="0">
                <a:latin typeface="Arial" pitchFamily="34" charset="0"/>
                <a:cs typeface="Arial" pitchFamily="34" charset="0"/>
              </a:rPr>
              <a:t> </a:t>
            </a:r>
            <a:r>
              <a:rPr lang="vi-VN" sz="2500" b="1">
                <a:latin typeface="Arial" pitchFamily="34" charset="0"/>
                <a:cs typeface="Arial" pitchFamily="34" charset="0"/>
              </a:rPr>
              <a:t>= {1; 2; 3; 4}.</a:t>
            </a:r>
          </a:p>
        </p:txBody>
      </p:sp>
    </p:spTree>
    <p:extLst>
      <p:ext uri="{BB962C8B-B14F-4D97-AF65-F5344CB8AC3E}">
        <p14:creationId xmlns:p14="http://schemas.microsoft.com/office/powerpoint/2010/main" val="4203742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left)">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left)">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1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p:nvPr/>
        </p:nvSpPr>
        <p:spPr>
          <a:xfrm>
            <a:off x="1979614" y="736307"/>
            <a:ext cx="10047142" cy="1537619"/>
          </a:xfrm>
          <a:prstGeom prst="roundRect">
            <a:avLst>
              <a:gd name="adj" fmla="val 5381"/>
            </a:avLst>
          </a:prstGeom>
          <a:gradFill>
            <a:gsLst>
              <a:gs pos="0">
                <a:schemeClr val="accent6">
                  <a:lumMod val="60000"/>
                  <a:lumOff val="40000"/>
                </a:schemeClr>
              </a:gs>
              <a:gs pos="50000">
                <a:srgbClr val="FBD6B7"/>
              </a:gs>
              <a:gs pos="100000">
                <a:schemeClr val="accent6">
                  <a:lumMod val="60000"/>
                  <a:lumOff val="40000"/>
                </a:schemeClr>
              </a:gs>
            </a:gsLst>
            <a:lin ang="10800000" scaled="1"/>
          </a:gradFill>
          <a:ln w="3175">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pic>
        <p:nvPicPr>
          <p:cNvPr id="25" name="Picture 4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11599" y="2302864"/>
            <a:ext cx="1268613" cy="302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10" name="TextBox 9"/>
              <p:cNvSpPr txBox="1"/>
              <p:nvPr/>
            </p:nvSpPr>
            <p:spPr>
              <a:xfrm>
                <a:off x="2132011" y="810183"/>
                <a:ext cx="9677401" cy="1323417"/>
              </a:xfrm>
              <a:prstGeom prst="rect">
                <a:avLst/>
              </a:prstGeom>
              <a:noFill/>
            </p:spPr>
            <p:txBody>
              <a:bodyPr wrap="square" lIns="121899" tIns="60949" rIns="121899" bIns="60949" rtlCol="0">
                <a:spAutoFit/>
              </a:bodyPr>
              <a:lstStyle/>
              <a:p>
                <a:r>
                  <a:rPr lang="vi-VN" sz="2600" b="1" smtClean="0">
                    <a:latin typeface="Arial" pitchFamily="34" charset="0"/>
                    <a:cs typeface="Arial" pitchFamily="34" charset="0"/>
                  </a:rPr>
                  <a:t>Gọi M là tập hợp các số tự nhiên lớn hơn 6 và nhỏ hơn 10.</a:t>
                </a:r>
              </a:p>
              <a:p>
                <a:pPr marL="514350" indent="-514350">
                  <a:buAutoNum type="alphaLcParenR"/>
                </a:pPr>
                <a:r>
                  <a:rPr lang="vi-VN" sz="2600" b="1" smtClean="0">
                    <a:latin typeface="Arial" pitchFamily="34" charset="0"/>
                    <a:cs typeface="Arial" pitchFamily="34" charset="0"/>
                  </a:rPr>
                  <a:t>Thay </a:t>
                </a:r>
                <a:r>
                  <a:rPr lang="vi-VN" sz="2600" b="1">
                    <a:latin typeface="Arial" pitchFamily="34" charset="0"/>
                    <a:cs typeface="Arial" pitchFamily="34" charset="0"/>
                  </a:rPr>
                  <a:t>dấu “?” bằng dấu ∈ </a:t>
                </a:r>
                <a:r>
                  <a:rPr lang="vi-VN" sz="2600" b="1" smtClean="0">
                    <a:latin typeface="Arial" pitchFamily="34" charset="0"/>
                    <a:cs typeface="Arial" pitchFamily="34" charset="0"/>
                  </a:rPr>
                  <a:t>hoặc</a:t>
                </a:r>
                <a:r>
                  <a:rPr lang="en-US" sz="2600" b="1" smtClean="0">
                    <a:latin typeface="Arial" pitchFamily="34" charset="0"/>
                    <a:cs typeface="Arial" pitchFamily="34" charset="0"/>
                  </a:rPr>
                  <a:t> </a:t>
                </a:r>
                <a14:m>
                  <m:oMath xmlns:m="http://schemas.openxmlformats.org/officeDocument/2006/math">
                    <m:r>
                      <a:rPr lang="en-US" sz="2600" b="1" i="1" smtClean="0">
                        <a:latin typeface="Cambria Math"/>
                        <a:ea typeface="Cambria Math"/>
                        <a:cs typeface="Arial" pitchFamily="34" charset="0"/>
                      </a:rPr>
                      <m:t>∉  :</m:t>
                    </m:r>
                  </m:oMath>
                </a14:m>
                <a:r>
                  <a:rPr lang="en-US" sz="2600" b="1" smtClean="0">
                    <a:latin typeface="Arial" pitchFamily="34" charset="0"/>
                    <a:cs typeface="Arial" pitchFamily="34" charset="0"/>
                  </a:rPr>
                  <a:t>  5  ?  M  ;  9  ?  M</a:t>
                </a:r>
              </a:p>
              <a:p>
                <a:pPr marL="514350" indent="-514350">
                  <a:buAutoNum type="alphaLcParenR"/>
                </a:pPr>
                <a:r>
                  <a:rPr lang="en-US" sz="2600" b="1">
                    <a:latin typeface="Arial" pitchFamily="34" charset="0"/>
                    <a:cs typeface="Arial" pitchFamily="34" charset="0"/>
                  </a:rPr>
                  <a:t>Mô tả tập hợp M bằng hai cách. </a:t>
                </a:r>
                <a:endParaRPr lang="vi-VN" sz="2600" b="1">
                  <a:latin typeface="Arial" pitchFamily="34" charset="0"/>
                  <a:cs typeface="Arial" pitchFamily="34"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2132011" y="810183"/>
                <a:ext cx="9677401" cy="1323417"/>
              </a:xfrm>
              <a:prstGeom prst="rect">
                <a:avLst/>
              </a:prstGeom>
              <a:blipFill rotWithShape="1">
                <a:blip r:embed="rId4"/>
                <a:stretch>
                  <a:fillRect l="-819" t="-3226" b="-9217"/>
                </a:stretch>
              </a:blipFill>
            </p:spPr>
            <p:txBody>
              <a:bodyPr/>
              <a:lstStyle/>
              <a:p>
                <a:r>
                  <a:rPr lang="en-US">
                    <a:noFill/>
                  </a:rPr>
                  <a:t> </a:t>
                </a:r>
              </a:p>
            </p:txBody>
          </p:sp>
        </mc:Fallback>
      </mc:AlternateContent>
      <p:sp>
        <p:nvSpPr>
          <p:cNvPr id="11" name="TextBox 10"/>
          <p:cNvSpPr txBox="1"/>
          <p:nvPr/>
        </p:nvSpPr>
        <p:spPr>
          <a:xfrm>
            <a:off x="1522412" y="2667000"/>
            <a:ext cx="10012364" cy="861774"/>
          </a:xfrm>
          <a:prstGeom prst="rect">
            <a:avLst/>
          </a:prstGeom>
          <a:noFill/>
        </p:spPr>
        <p:txBody>
          <a:bodyPr wrap="square" rtlCol="0">
            <a:spAutoFit/>
          </a:bodyPr>
          <a:lstStyle/>
          <a:p>
            <a:pPr marL="457200" indent="-457200">
              <a:buFont typeface="+mj-lt"/>
              <a:buAutoNum type="alphaLcParenR"/>
            </a:pPr>
            <a:r>
              <a:rPr lang="vi-VN" sz="2500" b="1" smtClean="0">
                <a:latin typeface="Arial" pitchFamily="34" charset="0"/>
                <a:cs typeface="Arial" pitchFamily="34" charset="0"/>
              </a:rPr>
              <a:t>Nhận </a:t>
            </a:r>
            <a:r>
              <a:rPr lang="vi-VN" sz="2500" b="1">
                <a:latin typeface="Arial" pitchFamily="34" charset="0"/>
                <a:cs typeface="Arial" pitchFamily="34" charset="0"/>
              </a:rPr>
              <a:t>thấy các số tự nhiên lớn hơn 6 và nhỏ hơn 10 là các số: 7; 8; </a:t>
            </a:r>
            <a:r>
              <a:rPr lang="vi-VN" sz="2500" b="1" smtClean="0">
                <a:latin typeface="Arial" pitchFamily="34" charset="0"/>
                <a:cs typeface="Arial" pitchFamily="34" charset="0"/>
              </a:rPr>
              <a:t>9</a:t>
            </a:r>
            <a:r>
              <a:rPr lang="en-US" sz="2500" b="1" smtClean="0">
                <a:latin typeface="Arial" pitchFamily="34" charset="0"/>
                <a:cs typeface="Arial" pitchFamily="34" charset="0"/>
              </a:rPr>
              <a:t> . N</a:t>
            </a:r>
            <a:r>
              <a:rPr lang="vi-VN" sz="2500" b="1" smtClean="0">
                <a:latin typeface="Arial" pitchFamily="34" charset="0"/>
                <a:cs typeface="Arial" pitchFamily="34" charset="0"/>
              </a:rPr>
              <a:t>ên </a:t>
            </a:r>
            <a:r>
              <a:rPr lang="vi-VN" sz="2500" b="1">
                <a:latin typeface="Arial" pitchFamily="34" charset="0"/>
                <a:cs typeface="Arial" pitchFamily="34" charset="0"/>
              </a:rPr>
              <a:t>tập hợp M gồm các số: </a:t>
            </a:r>
            <a:r>
              <a:rPr lang="en-US" sz="2500" b="1" smtClean="0">
                <a:latin typeface="Arial" pitchFamily="34" charset="0"/>
                <a:cs typeface="Arial" pitchFamily="34" charset="0"/>
              </a:rPr>
              <a:t>  </a:t>
            </a:r>
            <a:r>
              <a:rPr lang="vi-VN" sz="2500" b="1" smtClean="0">
                <a:latin typeface="Arial" pitchFamily="34" charset="0"/>
                <a:cs typeface="Arial" pitchFamily="34" charset="0"/>
              </a:rPr>
              <a:t>7</a:t>
            </a:r>
            <a:r>
              <a:rPr lang="vi-VN" sz="2500" b="1">
                <a:latin typeface="Arial" pitchFamily="34" charset="0"/>
                <a:cs typeface="Arial" pitchFamily="34" charset="0"/>
              </a:rPr>
              <a:t>, 8, 9</a:t>
            </a:r>
          </a:p>
        </p:txBody>
      </p:sp>
      <p:sp>
        <p:nvSpPr>
          <p:cNvPr id="12" name="AutoShape 4"/>
          <p:cNvSpPr>
            <a:spLocks noChangeArrowheads="1"/>
          </p:cNvSpPr>
          <p:nvPr/>
        </p:nvSpPr>
        <p:spPr bwMode="gray">
          <a:xfrm>
            <a:off x="150812" y="95249"/>
            <a:ext cx="3276600" cy="438151"/>
          </a:xfrm>
          <a:prstGeom prst="roundRect">
            <a:avLst>
              <a:gd name="adj" fmla="val 50000"/>
            </a:avLst>
          </a:prstGeom>
          <a:solidFill>
            <a:schemeClr val="accent5">
              <a:lumMod val="50000"/>
            </a:schemeClr>
          </a:soli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smtClean="0">
                <a:solidFill>
                  <a:schemeClr val="bg1"/>
                </a:solidFill>
                <a:latin typeface="Arial" pitchFamily="34" charset="0"/>
                <a:cs typeface="Arial" pitchFamily="34" charset="0"/>
              </a:rPr>
              <a:t>  </a:t>
            </a:r>
            <a:r>
              <a:rPr lang="en-US" sz="2000" b="1" smtClean="0">
                <a:solidFill>
                  <a:schemeClr val="bg1"/>
                </a:solidFill>
                <a:latin typeface="Arial" pitchFamily="34" charset="0"/>
                <a:cs typeface="Arial" pitchFamily="34" charset="0"/>
              </a:rPr>
              <a:t>2  . MÔ TẢ TẬP HỢP .</a:t>
            </a:r>
            <a:endParaRPr lang="vi-VN" sz="2000" b="1">
              <a:solidFill>
                <a:schemeClr val="bg1"/>
              </a:solidFill>
              <a:latin typeface="Arial" pitchFamily="34" charset="0"/>
              <a:cs typeface="Arial" pitchFamily="34" charset="0"/>
            </a:endParaRPr>
          </a:p>
        </p:txBody>
      </p:sp>
      <p:sp>
        <p:nvSpPr>
          <p:cNvPr id="2" name="Rectangle 1"/>
          <p:cNvSpPr/>
          <p:nvPr/>
        </p:nvSpPr>
        <p:spPr>
          <a:xfrm>
            <a:off x="8485187" y="1236391"/>
            <a:ext cx="457200" cy="479529"/>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9971087" y="1228286"/>
            <a:ext cx="457200" cy="479529"/>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p:cNvGrpSpPr/>
          <p:nvPr/>
        </p:nvGrpSpPr>
        <p:grpSpPr>
          <a:xfrm>
            <a:off x="1979613" y="3632032"/>
            <a:ext cx="4419600" cy="510063"/>
            <a:chOff x="1979613" y="3632032"/>
            <a:chExt cx="4419600" cy="510063"/>
          </a:xfrm>
        </p:grpSpPr>
        <mc:AlternateContent xmlns:mc="http://schemas.openxmlformats.org/markup-compatibility/2006" xmlns:a14="http://schemas.microsoft.com/office/drawing/2010/main">
          <mc:Choice Requires="a14">
            <p:sp>
              <p:nvSpPr>
                <p:cNvPr id="18" name="TextBox 17"/>
                <p:cNvSpPr txBox="1"/>
                <p:nvPr/>
              </p:nvSpPr>
              <p:spPr>
                <a:xfrm>
                  <a:off x="1979613" y="3632032"/>
                  <a:ext cx="4419600" cy="492443"/>
                </a:xfrm>
                <a:prstGeom prst="rect">
                  <a:avLst/>
                </a:prstGeom>
                <a:noFill/>
              </p:spPr>
              <p:txBody>
                <a:bodyPr wrap="square" rtlCol="0">
                  <a:spAutoFit/>
                </a:bodyPr>
                <a:lstStyle/>
                <a:p>
                  <a:r>
                    <a:rPr lang="en-US" sz="2600" b="1" smtClean="0">
                      <a:latin typeface="Arial" pitchFamily="34" charset="0"/>
                      <a:cs typeface="Arial" pitchFamily="34" charset="0"/>
                    </a:rPr>
                    <a:t>Do đó :   </a:t>
                  </a:r>
                  <a:r>
                    <a:rPr lang="vi-VN" sz="2600" b="1" smtClean="0">
                      <a:latin typeface="Arial" pitchFamily="34" charset="0"/>
                      <a:cs typeface="Arial" pitchFamily="34" charset="0"/>
                    </a:rPr>
                    <a:t>5</a:t>
                  </a:r>
                  <a:r>
                    <a:rPr lang="en-US" sz="2600" b="1" smtClean="0">
                      <a:latin typeface="Arial" pitchFamily="34" charset="0"/>
                      <a:cs typeface="Arial" pitchFamily="34" charset="0"/>
                    </a:rPr>
                    <a:t> </a:t>
                  </a:r>
                  <a:r>
                    <a:rPr lang="vi-VN" sz="2600" b="1" smtClean="0">
                      <a:latin typeface="Arial" pitchFamily="34" charset="0"/>
                      <a:cs typeface="Arial" pitchFamily="34" charset="0"/>
                    </a:rPr>
                    <a:t> </a:t>
                  </a:r>
                  <a14:m>
                    <m:oMath xmlns:m="http://schemas.openxmlformats.org/officeDocument/2006/math">
                      <m:r>
                        <a:rPr lang="vi-VN" sz="2600" b="1" i="1" smtClean="0">
                          <a:latin typeface="Cambria Math"/>
                          <a:ea typeface="Cambria Math"/>
                          <a:cs typeface="Arial" pitchFamily="34" charset="0"/>
                        </a:rPr>
                        <m:t>∉</m:t>
                      </m:r>
                    </m:oMath>
                  </a14:m>
                  <a:r>
                    <a:rPr lang="en-US" sz="2600" b="1" smtClean="0">
                      <a:latin typeface="Arial" pitchFamily="34" charset="0"/>
                      <a:cs typeface="Arial" pitchFamily="34" charset="0"/>
                    </a:rPr>
                    <a:t>  </a:t>
                  </a:r>
                  <a:r>
                    <a:rPr lang="vi-VN" sz="2600" b="1" smtClean="0">
                      <a:latin typeface="Arial" pitchFamily="34" charset="0"/>
                      <a:cs typeface="Arial" pitchFamily="34" charset="0"/>
                    </a:rPr>
                    <a:t>M  </a:t>
                  </a:r>
                  <a:r>
                    <a:rPr lang="vi-VN" sz="2600" b="1">
                      <a:latin typeface="Arial" pitchFamily="34" charset="0"/>
                      <a:cs typeface="Arial" pitchFamily="34" charset="0"/>
                    </a:rPr>
                    <a:t>;  </a:t>
                  </a:r>
                  <a:r>
                    <a:rPr lang="vi-VN" sz="2600" b="1" smtClean="0">
                      <a:latin typeface="Arial" pitchFamily="34" charset="0"/>
                      <a:cs typeface="Arial" pitchFamily="34" charset="0"/>
                    </a:rPr>
                    <a:t>9</a:t>
                  </a:r>
                  <a:r>
                    <a:rPr lang="en-US" sz="2600" b="1" smtClean="0">
                      <a:latin typeface="Arial" pitchFamily="34" charset="0"/>
                      <a:cs typeface="Arial" pitchFamily="34" charset="0"/>
                    </a:rPr>
                    <a:t> </a:t>
                  </a:r>
                  <a:r>
                    <a:rPr lang="vi-VN" sz="2600" b="1" smtClean="0">
                      <a:latin typeface="Arial" pitchFamily="34" charset="0"/>
                      <a:cs typeface="Arial" pitchFamily="34" charset="0"/>
                    </a:rPr>
                    <a:t> </a:t>
                  </a:r>
                  <a14:m>
                    <m:oMath xmlns:m="http://schemas.openxmlformats.org/officeDocument/2006/math">
                      <m:r>
                        <a:rPr lang="vi-VN" sz="2600" b="1" i="1" smtClean="0">
                          <a:latin typeface="Cambria Math"/>
                          <a:ea typeface="Cambria Math"/>
                          <a:cs typeface="Arial" pitchFamily="34" charset="0"/>
                        </a:rPr>
                        <m:t>∈</m:t>
                      </m:r>
                    </m:oMath>
                  </a14:m>
                  <a:r>
                    <a:rPr lang="en-US" sz="2600" b="1" smtClean="0">
                      <a:latin typeface="Arial" pitchFamily="34" charset="0"/>
                      <a:cs typeface="Arial" pitchFamily="34" charset="0"/>
                    </a:rPr>
                    <a:t>  </a:t>
                  </a:r>
                  <a:r>
                    <a:rPr lang="vi-VN" sz="2600" b="1" smtClean="0">
                      <a:latin typeface="Arial" pitchFamily="34" charset="0"/>
                      <a:cs typeface="Arial" pitchFamily="34" charset="0"/>
                    </a:rPr>
                    <a:t>M</a:t>
                  </a:r>
                  <a:endParaRPr lang="vi-VN" sz="2600" b="1">
                    <a:latin typeface="Arial" pitchFamily="34" charset="0"/>
                    <a:cs typeface="Arial" pitchFamily="34"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1979613" y="3632032"/>
                  <a:ext cx="4419600" cy="492443"/>
                </a:xfrm>
                <a:prstGeom prst="rect">
                  <a:avLst/>
                </a:prstGeom>
                <a:blipFill rotWithShape="1">
                  <a:blip r:embed="rId7"/>
                  <a:stretch>
                    <a:fillRect l="-2483" t="-11111" b="-29630"/>
                  </a:stretch>
                </a:blipFill>
              </p:spPr>
              <p:txBody>
                <a:bodyPr/>
                <a:lstStyle/>
                <a:p>
                  <a:r>
                    <a:rPr lang="en-US">
                      <a:noFill/>
                    </a:rPr>
                    <a:t> </a:t>
                  </a:r>
                </a:p>
              </p:txBody>
            </p:sp>
          </mc:Fallback>
        </mc:AlternateContent>
        <p:sp>
          <p:nvSpPr>
            <p:cNvPr id="19" name="Rectangle 18"/>
            <p:cNvSpPr/>
            <p:nvPr/>
          </p:nvSpPr>
          <p:spPr>
            <a:xfrm>
              <a:off x="3732212" y="3653922"/>
              <a:ext cx="457200" cy="479529"/>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5256212" y="3662566"/>
              <a:ext cx="457200" cy="479529"/>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p:cNvSpPr txBox="1"/>
          <p:nvPr/>
        </p:nvSpPr>
        <p:spPr>
          <a:xfrm>
            <a:off x="1522412" y="4294495"/>
            <a:ext cx="10012364" cy="477054"/>
          </a:xfrm>
          <a:prstGeom prst="rect">
            <a:avLst/>
          </a:prstGeom>
          <a:noFill/>
        </p:spPr>
        <p:txBody>
          <a:bodyPr wrap="square" rtlCol="0">
            <a:spAutoFit/>
          </a:bodyPr>
          <a:lstStyle/>
          <a:p>
            <a:pPr marL="457200" indent="-457200">
              <a:buFont typeface="+mj-lt"/>
              <a:buAutoNum type="alphaLcParenR" startAt="2"/>
            </a:pPr>
            <a:r>
              <a:rPr lang="en-US" sz="2500" b="1" smtClean="0">
                <a:latin typeface="Arial" pitchFamily="34" charset="0"/>
                <a:cs typeface="Arial" pitchFamily="34" charset="0"/>
              </a:rPr>
              <a:t>T</a:t>
            </a:r>
            <a:r>
              <a:rPr lang="vi-VN" sz="2500" b="1" smtClean="0">
                <a:latin typeface="Arial" pitchFamily="34" charset="0"/>
                <a:cs typeface="Arial" pitchFamily="34" charset="0"/>
              </a:rPr>
              <a:t>a có</a:t>
            </a:r>
            <a:r>
              <a:rPr lang="en-US" sz="2500" b="1" smtClean="0">
                <a:latin typeface="Arial" pitchFamily="34" charset="0"/>
                <a:cs typeface="Arial" pitchFamily="34" charset="0"/>
              </a:rPr>
              <a:t> thể</a:t>
            </a:r>
            <a:r>
              <a:rPr lang="vi-VN" sz="2500" b="1" smtClean="0">
                <a:latin typeface="Arial" pitchFamily="34" charset="0"/>
                <a:cs typeface="Arial" pitchFamily="34" charset="0"/>
              </a:rPr>
              <a:t> </a:t>
            </a:r>
            <a:r>
              <a:rPr lang="vi-VN" sz="2500" b="1">
                <a:latin typeface="Arial" pitchFamily="34" charset="0"/>
                <a:cs typeface="Arial" pitchFamily="34" charset="0"/>
              </a:rPr>
              <a:t>mô tả tập hợp M theo hai cách như sau:</a:t>
            </a:r>
          </a:p>
        </p:txBody>
      </p:sp>
      <p:sp>
        <p:nvSpPr>
          <p:cNvPr id="22" name="TextBox 21"/>
          <p:cNvSpPr txBox="1"/>
          <p:nvPr/>
        </p:nvSpPr>
        <p:spPr>
          <a:xfrm>
            <a:off x="1979612" y="4792029"/>
            <a:ext cx="9296399" cy="892552"/>
          </a:xfrm>
          <a:prstGeom prst="rect">
            <a:avLst/>
          </a:prstGeom>
          <a:noFill/>
        </p:spPr>
        <p:txBody>
          <a:bodyPr wrap="square" rtlCol="0">
            <a:spAutoFit/>
          </a:bodyPr>
          <a:lstStyle/>
          <a:p>
            <a:r>
              <a:rPr lang="en-US" b="1">
                <a:solidFill>
                  <a:schemeClr val="accent6">
                    <a:lumMod val="75000"/>
                  </a:schemeClr>
                </a:solidFill>
                <a:latin typeface="Arial" pitchFamily="34" charset="0"/>
                <a:cs typeface="Arial" pitchFamily="34" charset="0"/>
              </a:rPr>
              <a:t>Cách 1:</a:t>
            </a:r>
            <a:r>
              <a:rPr lang="en-US" sz="2600" b="1">
                <a:latin typeface="Arial" pitchFamily="34" charset="0"/>
                <a:cs typeface="Arial" pitchFamily="34" charset="0"/>
              </a:rPr>
              <a:t> Liệt kê các phần tử của tập hợp</a:t>
            </a:r>
          </a:p>
          <a:p>
            <a:r>
              <a:rPr lang="en-US" sz="2600" b="1" smtClean="0">
                <a:latin typeface="Arial" pitchFamily="34" charset="0"/>
                <a:cs typeface="Arial" pitchFamily="34" charset="0"/>
              </a:rPr>
              <a:t>		</a:t>
            </a:r>
            <a:r>
              <a:rPr lang="en-US" sz="2600" b="1" smtClean="0">
                <a:solidFill>
                  <a:srgbClr val="C00000"/>
                </a:solidFill>
                <a:latin typeface="Arial" pitchFamily="34" charset="0"/>
                <a:cs typeface="Arial" pitchFamily="34" charset="0"/>
              </a:rPr>
              <a:t>M</a:t>
            </a:r>
            <a:r>
              <a:rPr lang="en-US" sz="2600" b="1" smtClean="0">
                <a:latin typeface="Arial" pitchFamily="34" charset="0"/>
                <a:cs typeface="Arial" pitchFamily="34" charset="0"/>
              </a:rPr>
              <a:t> </a:t>
            </a:r>
            <a:r>
              <a:rPr lang="en-US" sz="2600" b="1">
                <a:latin typeface="Arial" pitchFamily="34" charset="0"/>
                <a:cs typeface="Arial" pitchFamily="34" charset="0"/>
              </a:rPr>
              <a:t>= {7; 8; 9}.</a:t>
            </a:r>
            <a:endParaRPr lang="vi-VN" sz="2600" b="1">
              <a:latin typeface="Arial" pitchFamily="34" charset="0"/>
              <a:cs typeface="Arial" pitchFamily="34" charset="0"/>
            </a:endParaRPr>
          </a:p>
        </p:txBody>
      </p:sp>
      <p:sp>
        <p:nvSpPr>
          <p:cNvPr id="23" name="TextBox 22"/>
          <p:cNvSpPr txBox="1"/>
          <p:nvPr/>
        </p:nvSpPr>
        <p:spPr>
          <a:xfrm>
            <a:off x="1979611" y="5684581"/>
            <a:ext cx="9829801" cy="892552"/>
          </a:xfrm>
          <a:prstGeom prst="rect">
            <a:avLst/>
          </a:prstGeom>
          <a:noFill/>
        </p:spPr>
        <p:txBody>
          <a:bodyPr wrap="square" rtlCol="0">
            <a:spAutoFit/>
          </a:bodyPr>
          <a:lstStyle/>
          <a:p>
            <a:r>
              <a:rPr lang="vi-VN" b="1">
                <a:solidFill>
                  <a:schemeClr val="accent6">
                    <a:lumMod val="75000"/>
                  </a:schemeClr>
                </a:solidFill>
                <a:latin typeface="Arial" pitchFamily="34" charset="0"/>
                <a:cs typeface="Arial" pitchFamily="34" charset="0"/>
              </a:rPr>
              <a:t>Cách 2:</a:t>
            </a:r>
            <a:r>
              <a:rPr lang="vi-VN" sz="2600" b="1">
                <a:latin typeface="Arial" pitchFamily="34" charset="0"/>
                <a:cs typeface="Arial" pitchFamily="34" charset="0"/>
              </a:rPr>
              <a:t> Nêu dấu hiệu đặc trưng cho các phần tử của tập hợp</a:t>
            </a:r>
          </a:p>
          <a:p>
            <a:r>
              <a:rPr lang="en-US" sz="2600" b="1" smtClean="0">
                <a:latin typeface="Arial" pitchFamily="34" charset="0"/>
                <a:cs typeface="Arial" pitchFamily="34" charset="0"/>
              </a:rPr>
              <a:t>		</a:t>
            </a:r>
            <a:r>
              <a:rPr lang="vi-VN" sz="2600" b="1" smtClean="0">
                <a:solidFill>
                  <a:srgbClr val="C00000"/>
                </a:solidFill>
                <a:latin typeface="Arial" pitchFamily="34" charset="0"/>
                <a:cs typeface="Arial" pitchFamily="34" charset="0"/>
              </a:rPr>
              <a:t>M</a:t>
            </a:r>
            <a:r>
              <a:rPr lang="vi-VN" sz="2600" b="1" smtClean="0">
                <a:latin typeface="Arial" pitchFamily="34" charset="0"/>
                <a:cs typeface="Arial" pitchFamily="34" charset="0"/>
              </a:rPr>
              <a:t> </a:t>
            </a:r>
            <a:r>
              <a:rPr lang="vi-VN" sz="2600" b="1">
                <a:latin typeface="Arial" pitchFamily="34" charset="0"/>
                <a:cs typeface="Arial" pitchFamily="34" charset="0"/>
              </a:rPr>
              <a:t>= {x ∈ ℕ | 6 &lt; x &lt; 10}</a:t>
            </a:r>
          </a:p>
        </p:txBody>
      </p:sp>
      <p:pic>
        <p:nvPicPr>
          <p:cNvPr id="24"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4612" y="704850"/>
            <a:ext cx="1806542" cy="1569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Rectangle 26"/>
          <p:cNvSpPr/>
          <p:nvPr/>
        </p:nvSpPr>
        <p:spPr>
          <a:xfrm>
            <a:off x="640571" y="1285580"/>
            <a:ext cx="547522" cy="830997"/>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800" b="1" spc="67" smtClean="0">
                <a:ln w="11430"/>
                <a:effectLst>
                  <a:outerShdw blurRad="76200" dist="50800" dir="5400000" algn="tl" rotWithShape="0">
                    <a:srgbClr val="000000">
                      <a:alpha val="65000"/>
                    </a:srgbClr>
                  </a:outerShdw>
                </a:effectLst>
                <a:latin typeface=".VnCentury SchoolbookH" pitchFamily="34" charset="0"/>
              </a:rPr>
              <a:t>3</a:t>
            </a:r>
            <a:endParaRPr lang="en-US" sz="6000" b="1" spc="67">
              <a:ln w="11430"/>
              <a:effectLst>
                <a:outerShdw blurRad="76200" dist="50800" dir="5400000" algn="tl" rotWithShape="0">
                  <a:srgbClr val="000000">
                    <a:alpha val="65000"/>
                  </a:srgbClr>
                </a:outerShdw>
              </a:effectLst>
              <a:latin typeface=".VnCentury SchoolbookH" pitchFamily="34" charset="0"/>
            </a:endParaRPr>
          </a:p>
        </p:txBody>
      </p:sp>
      <p:pic>
        <p:nvPicPr>
          <p:cNvPr id="28" name="Picture 4"/>
          <p:cNvPicPr>
            <a:picLocks noChangeAspect="1" noChangeArrowheads="1"/>
          </p:cNvPicPr>
          <p:nvPr/>
        </p:nvPicPr>
        <p:blipFill rotWithShape="1">
          <a:blip r:embed="rId9">
            <a:extLst>
              <a:ext uri="{28A0092B-C50C-407E-A947-70E740481C1C}">
                <a14:useLocalDpi xmlns:a14="http://schemas.microsoft.com/office/drawing/2010/main" val="0"/>
              </a:ext>
            </a:extLst>
          </a:blip>
          <a:srcRect r="9096" b="19797"/>
          <a:stretch/>
        </p:blipFill>
        <p:spPr bwMode="auto">
          <a:xfrm>
            <a:off x="314131" y="878883"/>
            <a:ext cx="1140274" cy="565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94430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left)">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left)">
                                      <p:cBhvr>
                                        <p:cTn id="26" dur="500"/>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left)">
                                      <p:cBhvr>
                                        <p:cTn id="3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1" grpId="0"/>
      <p:bldP spid="22" grpId="0"/>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252"/>
            <a:ext cx="12188825" cy="6874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7319" y="1350418"/>
            <a:ext cx="225136" cy="337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8862" y="1421856"/>
            <a:ext cx="1562100"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027612" y="5181600"/>
            <a:ext cx="5029200" cy="338554"/>
          </a:xfrm>
          <a:prstGeom prst="rect">
            <a:avLst/>
          </a:prstGeom>
          <a:noFill/>
        </p:spPr>
        <p:txBody>
          <a:bodyPr wrap="square" rtlCol="0">
            <a:spAutoFit/>
          </a:bodyPr>
          <a:lstStyle/>
          <a:p>
            <a:r>
              <a:rPr lang="en-US" sz="1600" b="1" i="1" smtClean="0">
                <a:solidFill>
                  <a:srgbClr val="C00000"/>
                </a:solidFill>
                <a:latin typeface="Arial" pitchFamily="34" charset="0"/>
                <a:cs typeface="Arial" pitchFamily="34" charset="0"/>
              </a:rPr>
              <a:t>Xem đầy đủ bài giảng các lớp từ 6 – 12 tại đây :</a:t>
            </a:r>
            <a:endParaRPr lang="en-US" sz="1600" b="1" i="1">
              <a:solidFill>
                <a:srgbClr val="C00000"/>
              </a:solidFill>
              <a:latin typeface="Arial" pitchFamily="34" charset="0"/>
              <a:cs typeface="Arial" pitchFamily="34" charset="0"/>
            </a:endParaRPr>
          </a:p>
        </p:txBody>
      </p:sp>
      <p:sp>
        <p:nvSpPr>
          <p:cNvPr id="6" name="TextBox 5"/>
          <p:cNvSpPr txBox="1"/>
          <p:nvPr/>
        </p:nvSpPr>
        <p:spPr>
          <a:xfrm>
            <a:off x="4894262" y="5520154"/>
            <a:ext cx="5029200" cy="584775"/>
          </a:xfrm>
          <a:prstGeom prst="rect">
            <a:avLst/>
          </a:prstGeom>
          <a:noFill/>
        </p:spPr>
        <p:txBody>
          <a:bodyPr wrap="square" rtlCol="0">
            <a:spAutoFit/>
          </a:bodyPr>
          <a:lstStyle/>
          <a:p>
            <a:pPr algn="ctr"/>
            <a:r>
              <a:rPr lang="en-US" sz="1600" b="1" u="sng">
                <a:hlinkClick r:id="rId5"/>
              </a:rPr>
              <a:t>https://sites.google.com/view/giaoandientu-doanhtuan/trang-ch%E1%BB%A7</a:t>
            </a:r>
            <a:endParaRPr lang="en-US" sz="1600" b="1"/>
          </a:p>
        </p:txBody>
      </p:sp>
    </p:spTree>
    <p:extLst>
      <p:ext uri="{BB962C8B-B14F-4D97-AF65-F5344CB8AC3E}">
        <p14:creationId xmlns:p14="http://schemas.microsoft.com/office/powerpoint/2010/main" val="19183526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0440983" y="5638800"/>
            <a:ext cx="1746254" cy="1354444"/>
          </a:xfrm>
          <a:prstGeom prst="rect">
            <a:avLst/>
          </a:prstGeom>
        </p:spPr>
      </p:pic>
      <p:pic>
        <p:nvPicPr>
          <p:cNvPr id="63488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0012" y="1219200"/>
            <a:ext cx="8950325" cy="421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936193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4319" y="180975"/>
            <a:ext cx="1806542" cy="1569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ounded Rectangle 16"/>
          <p:cNvSpPr/>
          <p:nvPr/>
        </p:nvSpPr>
        <p:spPr>
          <a:xfrm>
            <a:off x="2055812" y="210108"/>
            <a:ext cx="9982200" cy="1521641"/>
          </a:xfrm>
          <a:prstGeom prst="roundRect">
            <a:avLst>
              <a:gd name="adj" fmla="val 5381"/>
            </a:avLst>
          </a:prstGeom>
          <a:gradFill>
            <a:gsLst>
              <a:gs pos="0">
                <a:schemeClr val="accent5">
                  <a:lumMod val="60000"/>
                  <a:lumOff val="40000"/>
                </a:schemeClr>
              </a:gs>
              <a:gs pos="50000">
                <a:schemeClr val="accent5">
                  <a:lumMod val="40000"/>
                  <a:lumOff val="60000"/>
                </a:schemeClr>
              </a:gs>
              <a:gs pos="100000">
                <a:schemeClr val="accent5">
                  <a:lumMod val="60000"/>
                  <a:lumOff val="40000"/>
                </a:schemeClr>
              </a:gs>
            </a:gsLst>
            <a:lin ang="10800000" scaled="1"/>
          </a:gradFill>
          <a:ln w="3175">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pic>
        <p:nvPicPr>
          <p:cNvPr id="2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13599" r="15141" b="28389"/>
          <a:stretch/>
        </p:blipFill>
        <p:spPr bwMode="auto">
          <a:xfrm>
            <a:off x="558854" y="411240"/>
            <a:ext cx="937472" cy="403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ectangle 25"/>
          <p:cNvSpPr/>
          <p:nvPr/>
        </p:nvSpPr>
        <p:spPr>
          <a:xfrm>
            <a:off x="508121" y="685800"/>
            <a:ext cx="1090491" cy="830997"/>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800" b="1" spc="67" smtClean="0">
                <a:ln w="11430"/>
                <a:effectLst>
                  <a:outerShdw blurRad="76200" dist="50800" dir="5400000" algn="tl" rotWithShape="0">
                    <a:srgbClr val="000000">
                      <a:alpha val="65000"/>
                    </a:srgbClr>
                  </a:outerShdw>
                </a:effectLst>
                <a:latin typeface=".VnCentury SchoolbookH" pitchFamily="34" charset="0"/>
              </a:rPr>
              <a:t>1.1</a:t>
            </a:r>
            <a:endParaRPr lang="en-US" sz="6000" b="1" spc="67">
              <a:ln w="11430"/>
              <a:effectLst>
                <a:outerShdw blurRad="76200" dist="50800" dir="5400000" algn="tl" rotWithShape="0">
                  <a:srgbClr val="000000">
                    <a:alpha val="65000"/>
                  </a:srgbClr>
                </a:outerShdw>
              </a:effectLst>
              <a:latin typeface=".VnCentury SchoolbookH" pitchFamily="34" charset="0"/>
            </a:endParaRPr>
          </a:p>
        </p:txBody>
      </p:sp>
      <p:pic>
        <p:nvPicPr>
          <p:cNvPr id="25" name="Picture 4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12303" y="1734932"/>
            <a:ext cx="1268613" cy="302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2284412" y="210108"/>
            <a:ext cx="9545788" cy="1323417"/>
          </a:xfrm>
          <a:prstGeom prst="rect">
            <a:avLst/>
          </a:prstGeom>
          <a:noFill/>
        </p:spPr>
        <p:txBody>
          <a:bodyPr wrap="square" lIns="121899" tIns="60949" rIns="121899" bIns="60949" rtlCol="0">
            <a:spAutoFit/>
          </a:bodyPr>
          <a:lstStyle/>
          <a:p>
            <a:r>
              <a:rPr lang="vi-VN" sz="2600" b="1">
                <a:latin typeface="Arial" pitchFamily="34" charset="0"/>
                <a:cs typeface="Arial" pitchFamily="34" charset="0"/>
              </a:rPr>
              <a:t>Cho hai tập </a:t>
            </a:r>
            <a:r>
              <a:rPr lang="vi-VN" sz="2600" b="1" smtClean="0">
                <a:latin typeface="Arial" pitchFamily="34" charset="0"/>
                <a:cs typeface="Arial" pitchFamily="34" charset="0"/>
              </a:rPr>
              <a:t>hợp:</a:t>
            </a:r>
            <a:r>
              <a:rPr lang="en-US" sz="2600" b="1" smtClean="0">
                <a:latin typeface="Arial" pitchFamily="34" charset="0"/>
                <a:cs typeface="Arial" pitchFamily="34" charset="0"/>
              </a:rPr>
              <a:t>  </a:t>
            </a:r>
            <a:r>
              <a:rPr lang="vi-VN" sz="2600" b="1" smtClean="0">
                <a:latin typeface="Arial" pitchFamily="34" charset="0"/>
                <a:cs typeface="Arial" pitchFamily="34" charset="0"/>
              </a:rPr>
              <a:t>A </a:t>
            </a:r>
            <a:r>
              <a:rPr lang="vi-VN" sz="2600" b="1">
                <a:latin typeface="Arial" pitchFamily="34" charset="0"/>
                <a:cs typeface="Arial" pitchFamily="34" charset="0"/>
              </a:rPr>
              <a:t>= {a; b; c; x; y} và B = {b; d; y; t; u; v}.</a:t>
            </a:r>
          </a:p>
          <a:p>
            <a:r>
              <a:rPr lang="vi-VN" sz="2600" b="1" smtClean="0">
                <a:latin typeface="Arial" pitchFamily="34" charset="0"/>
                <a:cs typeface="Arial" pitchFamily="34" charset="0"/>
              </a:rPr>
              <a:t>Dùng </a:t>
            </a:r>
            <a:r>
              <a:rPr lang="vi-VN" sz="2600" b="1">
                <a:latin typeface="Arial" pitchFamily="34" charset="0"/>
                <a:cs typeface="Arial" pitchFamily="34" charset="0"/>
              </a:rPr>
              <a:t>kí hiệu “∈” hoặc “∉” để trả lời các câu hỏi: Mỗi phần tử a, b, x, u thuộc tập nào và không thuộc tập hợp nào?</a:t>
            </a:r>
          </a:p>
        </p:txBody>
      </p:sp>
      <p:sp>
        <p:nvSpPr>
          <p:cNvPr id="14" name="TextBox 13"/>
          <p:cNvSpPr txBox="1"/>
          <p:nvPr/>
        </p:nvSpPr>
        <p:spPr>
          <a:xfrm>
            <a:off x="303212" y="2065317"/>
            <a:ext cx="11048999" cy="477054"/>
          </a:xfrm>
          <a:prstGeom prst="rect">
            <a:avLst/>
          </a:prstGeom>
          <a:noFill/>
        </p:spPr>
        <p:txBody>
          <a:bodyPr wrap="square" rtlCol="0">
            <a:spAutoFit/>
          </a:bodyPr>
          <a:lstStyle/>
          <a:p>
            <a:pPr marL="457200" indent="-457200" algn="just">
              <a:buFont typeface="Wingdings" pitchFamily="2" charset="2"/>
              <a:buChar char="§"/>
            </a:pPr>
            <a:r>
              <a:rPr lang="en-US" sz="2500" b="1" smtClean="0">
                <a:latin typeface="Arial" pitchFamily="34" charset="0"/>
                <a:cs typeface="Arial" pitchFamily="34" charset="0"/>
              </a:rPr>
              <a:t>Tập </a:t>
            </a:r>
            <a:r>
              <a:rPr lang="en-US" sz="2500" b="1">
                <a:latin typeface="Arial" pitchFamily="34" charset="0"/>
                <a:cs typeface="Arial" pitchFamily="34" charset="0"/>
              </a:rPr>
              <a:t>hợp A có chứa phần tử a, hay a thuộc tập A và ta viết </a:t>
            </a:r>
            <a:r>
              <a:rPr lang="en-US" sz="2500" b="1">
                <a:solidFill>
                  <a:srgbClr val="C00000"/>
                </a:solidFill>
                <a:latin typeface="Arial" pitchFamily="34" charset="0"/>
                <a:cs typeface="Arial" pitchFamily="34" charset="0"/>
              </a:rPr>
              <a:t>a ∈ A</a:t>
            </a:r>
            <a:endParaRPr lang="vi-VN" sz="2500" b="1">
              <a:solidFill>
                <a:srgbClr val="C00000"/>
              </a:solidFill>
              <a:latin typeface="Arial" pitchFamily="34" charset="0"/>
              <a:cs typeface="Arial" pitchFamily="34" charset="0"/>
            </a:endParaRPr>
          </a:p>
        </p:txBody>
      </p:sp>
      <p:sp>
        <p:nvSpPr>
          <p:cNvPr id="15" name="TextBox 14"/>
          <p:cNvSpPr txBox="1"/>
          <p:nvPr/>
        </p:nvSpPr>
        <p:spPr>
          <a:xfrm>
            <a:off x="760411" y="2570946"/>
            <a:ext cx="11353801" cy="477054"/>
          </a:xfrm>
          <a:prstGeom prst="rect">
            <a:avLst/>
          </a:prstGeom>
          <a:noFill/>
        </p:spPr>
        <p:txBody>
          <a:bodyPr wrap="square" rtlCol="0">
            <a:spAutoFit/>
          </a:bodyPr>
          <a:lstStyle/>
          <a:p>
            <a:pPr algn="just"/>
            <a:r>
              <a:rPr lang="en-US" sz="2500" b="1">
                <a:latin typeface="Arial" pitchFamily="34" charset="0"/>
                <a:cs typeface="Arial" pitchFamily="34" charset="0"/>
              </a:rPr>
              <a:t>Tập hợp B không chứa phần tử a, hay a không thuộc tập </a:t>
            </a:r>
            <a:r>
              <a:rPr lang="en-US" sz="2500" b="1" smtClean="0">
                <a:latin typeface="Arial" pitchFamily="34" charset="0"/>
                <a:cs typeface="Arial" pitchFamily="34" charset="0"/>
              </a:rPr>
              <a:t>B, </a:t>
            </a:r>
            <a:r>
              <a:rPr lang="en-US" sz="2500" b="1">
                <a:latin typeface="Arial" pitchFamily="34" charset="0"/>
                <a:cs typeface="Arial" pitchFamily="34" charset="0"/>
              </a:rPr>
              <a:t>ta viết </a:t>
            </a:r>
            <a:r>
              <a:rPr lang="en-US" sz="2500" b="1">
                <a:solidFill>
                  <a:srgbClr val="C00000"/>
                </a:solidFill>
                <a:latin typeface="Arial" pitchFamily="34" charset="0"/>
                <a:cs typeface="Arial" pitchFamily="34" charset="0"/>
              </a:rPr>
              <a:t>a ∉ B</a:t>
            </a:r>
            <a:endParaRPr lang="vi-VN" sz="2500" b="1">
              <a:solidFill>
                <a:srgbClr val="C00000"/>
              </a:solidFill>
              <a:latin typeface="Arial" pitchFamily="34" charset="0"/>
              <a:cs typeface="Arial" pitchFamily="34" charset="0"/>
            </a:endParaRPr>
          </a:p>
        </p:txBody>
      </p:sp>
      <p:sp>
        <p:nvSpPr>
          <p:cNvPr id="18" name="TextBox 17"/>
          <p:cNvSpPr txBox="1"/>
          <p:nvPr/>
        </p:nvSpPr>
        <p:spPr>
          <a:xfrm>
            <a:off x="287778" y="3151971"/>
            <a:ext cx="11048999" cy="477054"/>
          </a:xfrm>
          <a:prstGeom prst="rect">
            <a:avLst/>
          </a:prstGeom>
          <a:noFill/>
        </p:spPr>
        <p:txBody>
          <a:bodyPr wrap="square" rtlCol="0">
            <a:spAutoFit/>
          </a:bodyPr>
          <a:lstStyle/>
          <a:p>
            <a:pPr marL="457200" indent="-457200" algn="just">
              <a:buFont typeface="Wingdings" pitchFamily="2" charset="2"/>
              <a:buChar char="§"/>
            </a:pPr>
            <a:r>
              <a:rPr lang="en-US" sz="2500" b="1">
                <a:latin typeface="Arial" pitchFamily="34" charset="0"/>
                <a:cs typeface="Arial" pitchFamily="34" charset="0"/>
              </a:rPr>
              <a:t>Tập hợp A có chứa phần tử b, hay b thuộc tập A và ta viết </a:t>
            </a:r>
            <a:r>
              <a:rPr lang="en-US" sz="2500" b="1">
                <a:solidFill>
                  <a:srgbClr val="C00000"/>
                </a:solidFill>
                <a:latin typeface="Arial" pitchFamily="34" charset="0"/>
                <a:cs typeface="Arial" pitchFamily="34" charset="0"/>
              </a:rPr>
              <a:t>b ∈ A</a:t>
            </a:r>
            <a:endParaRPr lang="vi-VN" sz="2500" b="1">
              <a:solidFill>
                <a:srgbClr val="C00000"/>
              </a:solidFill>
              <a:latin typeface="Arial" pitchFamily="34" charset="0"/>
              <a:cs typeface="Arial" pitchFamily="34" charset="0"/>
            </a:endParaRPr>
          </a:p>
        </p:txBody>
      </p:sp>
      <p:sp>
        <p:nvSpPr>
          <p:cNvPr id="19" name="TextBox 18"/>
          <p:cNvSpPr txBox="1"/>
          <p:nvPr/>
        </p:nvSpPr>
        <p:spPr>
          <a:xfrm>
            <a:off x="744977" y="3657600"/>
            <a:ext cx="11353801" cy="477054"/>
          </a:xfrm>
          <a:prstGeom prst="rect">
            <a:avLst/>
          </a:prstGeom>
          <a:noFill/>
        </p:spPr>
        <p:txBody>
          <a:bodyPr wrap="square" rtlCol="0">
            <a:spAutoFit/>
          </a:bodyPr>
          <a:lstStyle/>
          <a:p>
            <a:pPr algn="just"/>
            <a:r>
              <a:rPr lang="en-US" sz="2500" b="1">
                <a:latin typeface="Arial" pitchFamily="34" charset="0"/>
                <a:cs typeface="Arial" pitchFamily="34" charset="0"/>
              </a:rPr>
              <a:t>Tập hợp B có chứa phần tử b, hay b thuộc tập B và ta viết </a:t>
            </a:r>
            <a:r>
              <a:rPr lang="en-US" sz="2500" b="1">
                <a:solidFill>
                  <a:srgbClr val="C00000"/>
                </a:solidFill>
                <a:latin typeface="Arial" pitchFamily="34" charset="0"/>
                <a:cs typeface="Arial" pitchFamily="34" charset="0"/>
              </a:rPr>
              <a:t>b ∈ B</a:t>
            </a:r>
            <a:endParaRPr lang="vi-VN" sz="2500" b="1">
              <a:solidFill>
                <a:srgbClr val="C00000"/>
              </a:solidFill>
              <a:latin typeface="Arial" pitchFamily="34" charset="0"/>
              <a:cs typeface="Arial" pitchFamily="34" charset="0"/>
            </a:endParaRPr>
          </a:p>
        </p:txBody>
      </p:sp>
      <p:sp>
        <p:nvSpPr>
          <p:cNvPr id="20" name="TextBox 19"/>
          <p:cNvSpPr txBox="1"/>
          <p:nvPr/>
        </p:nvSpPr>
        <p:spPr>
          <a:xfrm>
            <a:off x="287777" y="4218771"/>
            <a:ext cx="11048999" cy="477054"/>
          </a:xfrm>
          <a:prstGeom prst="rect">
            <a:avLst/>
          </a:prstGeom>
          <a:noFill/>
        </p:spPr>
        <p:txBody>
          <a:bodyPr wrap="square" rtlCol="0">
            <a:spAutoFit/>
          </a:bodyPr>
          <a:lstStyle/>
          <a:p>
            <a:pPr marL="457200" indent="-457200" algn="just">
              <a:buFont typeface="Wingdings" pitchFamily="2" charset="2"/>
              <a:buChar char="§"/>
            </a:pPr>
            <a:r>
              <a:rPr lang="en-US" sz="2500" b="1">
                <a:latin typeface="Arial" pitchFamily="34" charset="0"/>
                <a:cs typeface="Arial" pitchFamily="34" charset="0"/>
              </a:rPr>
              <a:t>Tập hợp A có chứa phần tử x, hay x thuộc tập A và ta viết x ∈ A</a:t>
            </a:r>
            <a:endParaRPr lang="vi-VN" sz="2500" b="1">
              <a:latin typeface="Arial" pitchFamily="34" charset="0"/>
              <a:cs typeface="Arial" pitchFamily="34" charset="0"/>
            </a:endParaRPr>
          </a:p>
        </p:txBody>
      </p:sp>
      <p:sp>
        <p:nvSpPr>
          <p:cNvPr id="21" name="TextBox 20"/>
          <p:cNvSpPr txBox="1"/>
          <p:nvPr/>
        </p:nvSpPr>
        <p:spPr>
          <a:xfrm>
            <a:off x="744976" y="4724400"/>
            <a:ext cx="11353801" cy="477054"/>
          </a:xfrm>
          <a:prstGeom prst="rect">
            <a:avLst/>
          </a:prstGeom>
          <a:noFill/>
        </p:spPr>
        <p:txBody>
          <a:bodyPr wrap="square" rtlCol="0">
            <a:spAutoFit/>
          </a:bodyPr>
          <a:lstStyle/>
          <a:p>
            <a:pPr algn="just"/>
            <a:r>
              <a:rPr lang="en-US" sz="2500" b="1">
                <a:latin typeface="Arial" pitchFamily="34" charset="0"/>
                <a:cs typeface="Arial" pitchFamily="34" charset="0"/>
              </a:rPr>
              <a:t>Tập hợp B không chứa phần tử x, hay x không thuộc tập </a:t>
            </a:r>
            <a:r>
              <a:rPr lang="en-US" sz="2500" b="1" smtClean="0">
                <a:latin typeface="Arial" pitchFamily="34" charset="0"/>
                <a:cs typeface="Arial" pitchFamily="34" charset="0"/>
              </a:rPr>
              <a:t>B, </a:t>
            </a:r>
            <a:r>
              <a:rPr lang="en-US" sz="2500" b="1">
                <a:latin typeface="Arial" pitchFamily="34" charset="0"/>
                <a:cs typeface="Arial" pitchFamily="34" charset="0"/>
              </a:rPr>
              <a:t>ta viết </a:t>
            </a:r>
            <a:r>
              <a:rPr lang="en-US" sz="2500" b="1">
                <a:solidFill>
                  <a:srgbClr val="C00000"/>
                </a:solidFill>
                <a:latin typeface="Arial" pitchFamily="34" charset="0"/>
                <a:cs typeface="Arial" pitchFamily="34" charset="0"/>
              </a:rPr>
              <a:t>x ∉ B </a:t>
            </a:r>
            <a:endParaRPr lang="vi-VN" sz="2500" b="1">
              <a:solidFill>
                <a:srgbClr val="C00000"/>
              </a:solidFill>
              <a:latin typeface="Arial" pitchFamily="34" charset="0"/>
              <a:cs typeface="Arial" pitchFamily="34" charset="0"/>
            </a:endParaRPr>
          </a:p>
        </p:txBody>
      </p:sp>
      <p:sp>
        <p:nvSpPr>
          <p:cNvPr id="23" name="TextBox 22"/>
          <p:cNvSpPr txBox="1"/>
          <p:nvPr/>
        </p:nvSpPr>
        <p:spPr>
          <a:xfrm>
            <a:off x="287777" y="5285571"/>
            <a:ext cx="11826435" cy="477054"/>
          </a:xfrm>
          <a:prstGeom prst="rect">
            <a:avLst/>
          </a:prstGeom>
          <a:noFill/>
        </p:spPr>
        <p:txBody>
          <a:bodyPr wrap="square" rtlCol="0">
            <a:spAutoFit/>
          </a:bodyPr>
          <a:lstStyle/>
          <a:p>
            <a:pPr marL="457200" indent="-457200" algn="just">
              <a:buFont typeface="Wingdings" pitchFamily="2" charset="2"/>
              <a:buChar char="§"/>
            </a:pPr>
            <a:r>
              <a:rPr lang="en-US" sz="2500" b="1">
                <a:latin typeface="Arial" pitchFamily="34" charset="0"/>
                <a:cs typeface="Arial" pitchFamily="34" charset="0"/>
              </a:rPr>
              <a:t>Tập hợp A không chứa phần tử u, hay u không thuộc tập A </a:t>
            </a:r>
            <a:r>
              <a:rPr lang="en-US" sz="2500" b="1" smtClean="0">
                <a:latin typeface="Arial" pitchFamily="34" charset="0"/>
                <a:cs typeface="Arial" pitchFamily="34" charset="0"/>
              </a:rPr>
              <a:t>, </a:t>
            </a:r>
            <a:r>
              <a:rPr lang="en-US" sz="2500" b="1">
                <a:latin typeface="Arial" pitchFamily="34" charset="0"/>
                <a:cs typeface="Arial" pitchFamily="34" charset="0"/>
              </a:rPr>
              <a:t>ta viết </a:t>
            </a:r>
            <a:r>
              <a:rPr lang="en-US" sz="2500" b="1">
                <a:solidFill>
                  <a:srgbClr val="C00000"/>
                </a:solidFill>
                <a:latin typeface="Arial" pitchFamily="34" charset="0"/>
                <a:cs typeface="Arial" pitchFamily="34" charset="0"/>
              </a:rPr>
              <a:t>u ∉ A</a:t>
            </a:r>
            <a:endParaRPr lang="vi-VN" sz="2500" b="1">
              <a:solidFill>
                <a:srgbClr val="C00000"/>
              </a:solidFill>
              <a:latin typeface="Arial" pitchFamily="34" charset="0"/>
              <a:cs typeface="Arial" pitchFamily="34" charset="0"/>
            </a:endParaRPr>
          </a:p>
        </p:txBody>
      </p:sp>
      <p:sp>
        <p:nvSpPr>
          <p:cNvPr id="24" name="TextBox 23"/>
          <p:cNvSpPr txBox="1"/>
          <p:nvPr/>
        </p:nvSpPr>
        <p:spPr>
          <a:xfrm>
            <a:off x="744976" y="5791200"/>
            <a:ext cx="11353801" cy="477054"/>
          </a:xfrm>
          <a:prstGeom prst="rect">
            <a:avLst/>
          </a:prstGeom>
          <a:noFill/>
        </p:spPr>
        <p:txBody>
          <a:bodyPr wrap="square" rtlCol="0">
            <a:spAutoFit/>
          </a:bodyPr>
          <a:lstStyle/>
          <a:p>
            <a:pPr algn="just"/>
            <a:r>
              <a:rPr lang="en-US" sz="2500" b="1">
                <a:latin typeface="Arial" pitchFamily="34" charset="0"/>
                <a:cs typeface="Arial" pitchFamily="34" charset="0"/>
              </a:rPr>
              <a:t>Tập hợp B có chứa phần tử u, hay u thuộc tập B và ta viết </a:t>
            </a:r>
            <a:r>
              <a:rPr lang="en-US" sz="2500" b="1">
                <a:solidFill>
                  <a:srgbClr val="C00000"/>
                </a:solidFill>
                <a:latin typeface="Arial" pitchFamily="34" charset="0"/>
                <a:cs typeface="Arial" pitchFamily="34" charset="0"/>
              </a:rPr>
              <a:t>u ∈ B.</a:t>
            </a:r>
            <a:endParaRPr lang="vi-VN" sz="2500" b="1">
              <a:solidFill>
                <a:srgbClr val="C00000"/>
              </a:solidFill>
              <a:latin typeface="Arial" pitchFamily="34" charset="0"/>
              <a:cs typeface="Arial" pitchFamily="34" charset="0"/>
            </a:endParaRPr>
          </a:p>
        </p:txBody>
      </p:sp>
    </p:spTree>
    <p:extLst>
      <p:ext uri="{BB962C8B-B14F-4D97-AF65-F5344CB8AC3E}">
        <p14:creationId xmlns:p14="http://schemas.microsoft.com/office/powerpoint/2010/main" val="122249501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left)">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left)">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left)">
                                      <p:cBhvr>
                                        <p:cTn id="4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8" grpId="0"/>
      <p:bldP spid="19" grpId="0"/>
      <p:bldP spid="20" grpId="0"/>
      <p:bldP spid="21" grpId="0"/>
      <p:bldP spid="23" grpId="0"/>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4319" y="85725"/>
            <a:ext cx="1806542" cy="1569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ounded Rectangle 15"/>
          <p:cNvSpPr/>
          <p:nvPr/>
        </p:nvSpPr>
        <p:spPr>
          <a:xfrm>
            <a:off x="2055812" y="114858"/>
            <a:ext cx="9982200" cy="1521641"/>
          </a:xfrm>
          <a:prstGeom prst="roundRect">
            <a:avLst>
              <a:gd name="adj" fmla="val 5381"/>
            </a:avLst>
          </a:prstGeom>
          <a:gradFill>
            <a:gsLst>
              <a:gs pos="0">
                <a:schemeClr val="accent5">
                  <a:lumMod val="60000"/>
                  <a:lumOff val="40000"/>
                </a:schemeClr>
              </a:gs>
              <a:gs pos="50000">
                <a:schemeClr val="accent5">
                  <a:lumMod val="40000"/>
                  <a:lumOff val="60000"/>
                </a:schemeClr>
              </a:gs>
              <a:gs pos="100000">
                <a:schemeClr val="accent5">
                  <a:lumMod val="60000"/>
                  <a:lumOff val="40000"/>
                </a:schemeClr>
              </a:gs>
            </a:gsLst>
            <a:lin ang="10800000" scaled="1"/>
          </a:gradFill>
          <a:ln w="3175">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pic>
        <p:nvPicPr>
          <p:cNvPr id="17"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13599" r="15141" b="28389"/>
          <a:stretch/>
        </p:blipFill>
        <p:spPr bwMode="auto">
          <a:xfrm>
            <a:off x="558854" y="315990"/>
            <a:ext cx="937472" cy="403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ectangle 17"/>
          <p:cNvSpPr/>
          <p:nvPr/>
        </p:nvSpPr>
        <p:spPr>
          <a:xfrm>
            <a:off x="508121" y="590550"/>
            <a:ext cx="1090491" cy="830997"/>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800" b="1" spc="67" smtClean="0">
                <a:ln w="11430"/>
                <a:effectLst>
                  <a:outerShdw blurRad="76200" dist="50800" dir="5400000" algn="tl" rotWithShape="0">
                    <a:srgbClr val="000000">
                      <a:alpha val="65000"/>
                    </a:srgbClr>
                  </a:outerShdw>
                </a:effectLst>
                <a:latin typeface=".VnCentury SchoolbookH" pitchFamily="34" charset="0"/>
              </a:rPr>
              <a:t>1.2</a:t>
            </a:r>
            <a:endParaRPr lang="en-US" sz="6000" b="1" spc="67">
              <a:ln w="11430"/>
              <a:effectLst>
                <a:outerShdw blurRad="76200" dist="50800" dir="5400000" algn="tl" rotWithShape="0">
                  <a:srgbClr val="000000">
                    <a:alpha val="65000"/>
                  </a:srgbClr>
                </a:outerShdw>
              </a:effectLst>
              <a:latin typeface=".VnCentury SchoolbookH" pitchFamily="34" charset="0"/>
            </a:endParaRPr>
          </a:p>
        </p:txBody>
      </p:sp>
      <p:pic>
        <p:nvPicPr>
          <p:cNvPr id="25" name="Picture 4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12303" y="1734932"/>
            <a:ext cx="1268613" cy="302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2208212" y="181533"/>
            <a:ext cx="9738165" cy="1323417"/>
          </a:xfrm>
          <a:prstGeom prst="rect">
            <a:avLst/>
          </a:prstGeom>
          <a:noFill/>
        </p:spPr>
        <p:txBody>
          <a:bodyPr wrap="square" lIns="121899" tIns="60949" rIns="121899" bIns="60949" rtlCol="0">
            <a:spAutoFit/>
          </a:bodyPr>
          <a:lstStyle/>
          <a:p>
            <a:r>
              <a:rPr lang="vi-VN" sz="2600" b="1">
                <a:latin typeface="Arial" pitchFamily="34" charset="0"/>
                <a:cs typeface="Arial" pitchFamily="34" charset="0"/>
              </a:rPr>
              <a:t>Cho tập </a:t>
            </a:r>
            <a:r>
              <a:rPr lang="vi-VN" sz="2600" b="1" smtClean="0">
                <a:latin typeface="Arial" pitchFamily="34" charset="0"/>
                <a:cs typeface="Arial" pitchFamily="34" charset="0"/>
              </a:rPr>
              <a:t>hợp</a:t>
            </a:r>
            <a:r>
              <a:rPr lang="en-US" sz="2600" b="1" smtClean="0">
                <a:latin typeface="Arial" pitchFamily="34" charset="0"/>
                <a:cs typeface="Arial" pitchFamily="34" charset="0"/>
              </a:rPr>
              <a:t> :    </a:t>
            </a:r>
            <a:r>
              <a:rPr lang="vi-VN" sz="2600" b="1" smtClean="0">
                <a:latin typeface="Arial" pitchFamily="34" charset="0"/>
                <a:cs typeface="Arial" pitchFamily="34" charset="0"/>
              </a:rPr>
              <a:t>U </a:t>
            </a:r>
            <a:r>
              <a:rPr lang="vi-VN" sz="2600" b="1">
                <a:latin typeface="Arial" pitchFamily="34" charset="0"/>
                <a:cs typeface="Arial" pitchFamily="34" charset="0"/>
              </a:rPr>
              <a:t>= {x ∈ ℕ | x chia hết cho 3}.</a:t>
            </a:r>
          </a:p>
          <a:p>
            <a:r>
              <a:rPr lang="vi-VN" sz="2600" b="1" smtClean="0">
                <a:latin typeface="Arial" pitchFamily="34" charset="0"/>
                <a:cs typeface="Arial" pitchFamily="34" charset="0"/>
              </a:rPr>
              <a:t>Trong </a:t>
            </a:r>
            <a:r>
              <a:rPr lang="vi-VN" sz="2600" b="1">
                <a:latin typeface="Arial" pitchFamily="34" charset="0"/>
                <a:cs typeface="Arial" pitchFamily="34" charset="0"/>
              </a:rPr>
              <a:t>các số 3; 5; 6; 0; 7 số nào thuộc và số nào không thuộc tập hợp U?</a:t>
            </a:r>
          </a:p>
        </p:txBody>
      </p:sp>
      <p:sp>
        <p:nvSpPr>
          <p:cNvPr id="14" name="TextBox 13"/>
          <p:cNvSpPr txBox="1"/>
          <p:nvPr/>
        </p:nvSpPr>
        <p:spPr>
          <a:xfrm>
            <a:off x="573811" y="2133600"/>
            <a:ext cx="11692801" cy="861774"/>
          </a:xfrm>
          <a:prstGeom prst="rect">
            <a:avLst/>
          </a:prstGeom>
          <a:noFill/>
        </p:spPr>
        <p:txBody>
          <a:bodyPr wrap="square" rtlCol="0">
            <a:spAutoFit/>
          </a:bodyPr>
          <a:lstStyle/>
          <a:p>
            <a:pPr marL="457200" indent="-457200">
              <a:buFont typeface="Wingdings" pitchFamily="2" charset="2"/>
              <a:buChar char="§"/>
            </a:pPr>
            <a:r>
              <a:rPr lang="vi-VN" sz="2500" b="1">
                <a:latin typeface="Arial" pitchFamily="34" charset="0"/>
                <a:cs typeface="Arial" pitchFamily="34" charset="0"/>
              </a:rPr>
              <a:t>Ta </a:t>
            </a:r>
            <a:r>
              <a:rPr lang="vi-VN" sz="2500" b="1" smtClean="0">
                <a:latin typeface="Arial" pitchFamily="34" charset="0"/>
                <a:cs typeface="Arial" pitchFamily="34" charset="0"/>
              </a:rPr>
              <a:t>có</a:t>
            </a:r>
            <a:r>
              <a:rPr lang="en-US" sz="2500" b="1" smtClean="0">
                <a:latin typeface="Arial" pitchFamily="34" charset="0"/>
                <a:cs typeface="Arial" pitchFamily="34" charset="0"/>
              </a:rPr>
              <a:t> </a:t>
            </a:r>
            <a:r>
              <a:rPr lang="vi-VN" sz="2500" b="1" smtClean="0">
                <a:latin typeface="Arial" pitchFamily="34" charset="0"/>
                <a:cs typeface="Arial" pitchFamily="34" charset="0"/>
              </a:rPr>
              <a:t>: </a:t>
            </a:r>
            <a:r>
              <a:rPr lang="en-US" sz="2500" b="1" smtClean="0">
                <a:latin typeface="Arial" pitchFamily="34" charset="0"/>
                <a:cs typeface="Arial" pitchFamily="34" charset="0"/>
              </a:rPr>
              <a:t>    </a:t>
            </a:r>
            <a:r>
              <a:rPr lang="vi-VN" sz="2500" b="1" smtClean="0">
                <a:latin typeface="Arial" pitchFamily="34" charset="0"/>
                <a:cs typeface="Arial" pitchFamily="34" charset="0"/>
              </a:rPr>
              <a:t>U </a:t>
            </a:r>
            <a:r>
              <a:rPr lang="vi-VN" sz="2500" b="1">
                <a:latin typeface="Arial" pitchFamily="34" charset="0"/>
                <a:cs typeface="Arial" pitchFamily="34" charset="0"/>
              </a:rPr>
              <a:t>= {x ∈ ℕ | x chia hết cho </a:t>
            </a:r>
            <a:r>
              <a:rPr lang="vi-VN" sz="2500" b="1" smtClean="0">
                <a:latin typeface="Arial" pitchFamily="34" charset="0"/>
                <a:cs typeface="Arial" pitchFamily="34" charset="0"/>
              </a:rPr>
              <a:t>3}</a:t>
            </a:r>
            <a:r>
              <a:rPr lang="en-US" sz="2500" b="1" smtClean="0">
                <a:latin typeface="Arial" pitchFamily="34" charset="0"/>
                <a:cs typeface="Arial" pitchFamily="34" charset="0"/>
              </a:rPr>
              <a:t/>
            </a:r>
            <a:br>
              <a:rPr lang="en-US" sz="2500" b="1" smtClean="0">
                <a:latin typeface="Arial" pitchFamily="34" charset="0"/>
                <a:cs typeface="Arial" pitchFamily="34" charset="0"/>
              </a:rPr>
            </a:br>
            <a:r>
              <a:rPr lang="vi-VN" sz="2500" b="1" smtClean="0">
                <a:latin typeface="Arial" pitchFamily="34" charset="0"/>
                <a:cs typeface="Arial" pitchFamily="34" charset="0"/>
              </a:rPr>
              <a:t>Khi </a:t>
            </a:r>
            <a:r>
              <a:rPr lang="vi-VN" sz="2500" b="1">
                <a:latin typeface="Arial" pitchFamily="34" charset="0"/>
                <a:cs typeface="Arial" pitchFamily="34" charset="0"/>
              </a:rPr>
              <a:t>đó ta thấy U là tập hợp các số tự nhiên x, sao cho x chia hết cho 3.</a:t>
            </a:r>
            <a:endParaRPr lang="vi-VN" sz="2500" b="1">
              <a:solidFill>
                <a:srgbClr val="C00000"/>
              </a:solidFill>
              <a:latin typeface="Arial" pitchFamily="34" charset="0"/>
              <a:cs typeface="Arial" pitchFamily="34" charset="0"/>
            </a:endParaRPr>
          </a:p>
        </p:txBody>
      </p:sp>
      <p:sp>
        <p:nvSpPr>
          <p:cNvPr id="15" name="TextBox 14"/>
          <p:cNvSpPr txBox="1"/>
          <p:nvPr/>
        </p:nvSpPr>
        <p:spPr>
          <a:xfrm>
            <a:off x="923940" y="3140988"/>
            <a:ext cx="10733072" cy="1246495"/>
          </a:xfrm>
          <a:prstGeom prst="rect">
            <a:avLst/>
          </a:prstGeom>
          <a:noFill/>
        </p:spPr>
        <p:txBody>
          <a:bodyPr wrap="square" rtlCol="0">
            <a:spAutoFit/>
          </a:bodyPr>
          <a:lstStyle/>
          <a:p>
            <a:r>
              <a:rPr lang="vi-VN" sz="2500" b="1">
                <a:latin typeface="Arial" pitchFamily="34" charset="0"/>
                <a:cs typeface="Arial" pitchFamily="34" charset="0"/>
              </a:rPr>
              <a:t>Vì x chia hết cho 3 nên các số chia hết cho 3 trong các số đã cho là: 3; 6; </a:t>
            </a:r>
            <a:r>
              <a:rPr lang="vi-VN" sz="2500" b="1" smtClean="0">
                <a:latin typeface="Arial" pitchFamily="34" charset="0"/>
                <a:cs typeface="Arial" pitchFamily="34" charset="0"/>
              </a:rPr>
              <a:t>0</a:t>
            </a:r>
            <a:r>
              <a:rPr lang="en-US" sz="2500" b="1" smtClean="0">
                <a:latin typeface="Arial" pitchFamily="34" charset="0"/>
                <a:cs typeface="Arial" pitchFamily="34" charset="0"/>
              </a:rPr>
              <a:t> . </a:t>
            </a:r>
            <a:r>
              <a:rPr lang="vi-VN" sz="2500" b="1" smtClean="0">
                <a:latin typeface="Arial" pitchFamily="34" charset="0"/>
                <a:cs typeface="Arial" pitchFamily="34" charset="0"/>
              </a:rPr>
              <a:t>Do </a:t>
            </a:r>
            <a:r>
              <a:rPr lang="vi-VN" sz="2500" b="1">
                <a:latin typeface="Arial" pitchFamily="34" charset="0"/>
                <a:cs typeface="Arial" pitchFamily="34" charset="0"/>
              </a:rPr>
              <a:t>đó: </a:t>
            </a:r>
            <a:r>
              <a:rPr lang="en-US" sz="2500" b="1" smtClean="0">
                <a:latin typeface="Arial" pitchFamily="34" charset="0"/>
                <a:cs typeface="Arial" pitchFamily="34" charset="0"/>
              </a:rPr>
              <a:t/>
            </a:r>
            <a:br>
              <a:rPr lang="en-US" sz="2500" b="1" smtClean="0">
                <a:latin typeface="Arial" pitchFamily="34" charset="0"/>
                <a:cs typeface="Arial" pitchFamily="34" charset="0"/>
              </a:rPr>
            </a:br>
            <a:r>
              <a:rPr lang="en-US" sz="2500" b="1" smtClean="0">
                <a:latin typeface="Arial" pitchFamily="34" charset="0"/>
                <a:cs typeface="Arial" pitchFamily="34" charset="0"/>
              </a:rPr>
              <a:t>		</a:t>
            </a:r>
            <a:r>
              <a:rPr lang="vi-VN" sz="2500" b="1" smtClean="0">
                <a:latin typeface="Arial" pitchFamily="34" charset="0"/>
                <a:cs typeface="Arial" pitchFamily="34" charset="0"/>
              </a:rPr>
              <a:t>3 </a:t>
            </a:r>
            <a:r>
              <a:rPr lang="vi-VN" sz="2500" b="1">
                <a:latin typeface="Arial" pitchFamily="34" charset="0"/>
                <a:cs typeface="Arial" pitchFamily="34" charset="0"/>
              </a:rPr>
              <a:t>∈ U; 5 ∉ U; 6 ∈ U; 0 ∈ U; 7 ∉ U.</a:t>
            </a:r>
            <a:endParaRPr lang="vi-VN" sz="2500" b="1">
              <a:solidFill>
                <a:srgbClr val="C00000"/>
              </a:solidFill>
              <a:latin typeface="Arial" pitchFamily="34" charset="0"/>
              <a:cs typeface="Arial" pitchFamily="34" charset="0"/>
            </a:endParaRPr>
          </a:p>
        </p:txBody>
      </p:sp>
    </p:spTree>
    <p:extLst>
      <p:ext uri="{BB962C8B-B14F-4D97-AF65-F5344CB8AC3E}">
        <p14:creationId xmlns:p14="http://schemas.microsoft.com/office/powerpoint/2010/main" val="31812925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2"/>
          <p:cNvSpPr/>
          <p:nvPr/>
        </p:nvSpPr>
        <p:spPr>
          <a:xfrm>
            <a:off x="2055812" y="210108"/>
            <a:ext cx="9982200" cy="1723527"/>
          </a:xfrm>
          <a:prstGeom prst="roundRect">
            <a:avLst>
              <a:gd name="adj" fmla="val 5381"/>
            </a:avLst>
          </a:prstGeom>
          <a:gradFill>
            <a:gsLst>
              <a:gs pos="0">
                <a:schemeClr val="accent5">
                  <a:lumMod val="60000"/>
                  <a:lumOff val="40000"/>
                </a:schemeClr>
              </a:gs>
              <a:gs pos="50000">
                <a:schemeClr val="accent5">
                  <a:lumMod val="40000"/>
                  <a:lumOff val="60000"/>
                </a:schemeClr>
              </a:gs>
              <a:gs pos="100000">
                <a:schemeClr val="accent5">
                  <a:lumMod val="60000"/>
                  <a:lumOff val="40000"/>
                </a:schemeClr>
              </a:gs>
            </a:gsLst>
            <a:lin ang="10800000" scaled="1"/>
          </a:gradFill>
          <a:ln w="3175">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pic>
        <p:nvPicPr>
          <p:cNvPr id="25" name="Picture 4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12303" y="2057400"/>
            <a:ext cx="1268613" cy="302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2208212" y="210108"/>
            <a:ext cx="9829800" cy="1723527"/>
          </a:xfrm>
          <a:prstGeom prst="rect">
            <a:avLst/>
          </a:prstGeom>
          <a:noFill/>
        </p:spPr>
        <p:txBody>
          <a:bodyPr wrap="square" lIns="121899" tIns="60949" rIns="121899" bIns="60949" rtlCol="0">
            <a:spAutoFit/>
          </a:bodyPr>
          <a:lstStyle/>
          <a:p>
            <a:r>
              <a:rPr lang="vi-VN" sz="2500" b="1">
                <a:latin typeface="Arial" pitchFamily="34" charset="0"/>
                <a:cs typeface="Arial" pitchFamily="34" charset="0"/>
              </a:rPr>
              <a:t>Bằng cách liệt kê các phần tử, hãy viết các tập hợp sau:</a:t>
            </a:r>
          </a:p>
          <a:p>
            <a:r>
              <a:rPr lang="vi-VN" sz="2500" b="1" smtClean="0">
                <a:latin typeface="Arial" pitchFamily="34" charset="0"/>
                <a:cs typeface="Arial" pitchFamily="34" charset="0"/>
              </a:rPr>
              <a:t>a</a:t>
            </a:r>
            <a:r>
              <a:rPr lang="vi-VN" sz="2500" b="1">
                <a:latin typeface="Arial" pitchFamily="34" charset="0"/>
                <a:cs typeface="Arial" pitchFamily="34" charset="0"/>
              </a:rPr>
              <a:t>) Tập hợp K các số tự nhiên nhỏ hơn 7;</a:t>
            </a:r>
          </a:p>
          <a:p>
            <a:r>
              <a:rPr lang="vi-VN" sz="2500" b="1" smtClean="0">
                <a:latin typeface="Arial" pitchFamily="34" charset="0"/>
                <a:cs typeface="Arial" pitchFamily="34" charset="0"/>
              </a:rPr>
              <a:t>b</a:t>
            </a:r>
            <a:r>
              <a:rPr lang="vi-VN" sz="2500" b="1">
                <a:latin typeface="Arial" pitchFamily="34" charset="0"/>
                <a:cs typeface="Arial" pitchFamily="34" charset="0"/>
              </a:rPr>
              <a:t>) Tập hợp D tên các tháng (dương lịch) có 30 ngày</a:t>
            </a:r>
            <a:r>
              <a:rPr lang="vi-VN" sz="2500" b="1" smtClean="0">
                <a:latin typeface="Arial" pitchFamily="34" charset="0"/>
                <a:cs typeface="Arial" pitchFamily="34" charset="0"/>
              </a:rPr>
              <a:t>;</a:t>
            </a:r>
            <a:r>
              <a:rPr lang="en-US" sz="2500" b="1">
                <a:latin typeface="Arial" pitchFamily="34" charset="0"/>
                <a:cs typeface="Arial" pitchFamily="34" charset="0"/>
              </a:rPr>
              <a:t/>
            </a:r>
            <a:br>
              <a:rPr lang="en-US" sz="2500" b="1">
                <a:latin typeface="Arial" pitchFamily="34" charset="0"/>
                <a:cs typeface="Arial" pitchFamily="34" charset="0"/>
              </a:rPr>
            </a:br>
            <a:r>
              <a:rPr lang="en-US" sz="2500" b="1">
                <a:latin typeface="Arial" pitchFamily="34" charset="0"/>
                <a:cs typeface="Arial" pitchFamily="34" charset="0"/>
              </a:rPr>
              <a:t>c) Tập hợp M các chữ cái tiếng Việt trong từ “ĐIỆN BIÊN PHỦ</a:t>
            </a:r>
            <a:r>
              <a:rPr lang="en-US" sz="2500" b="1" smtClean="0">
                <a:latin typeface="Arial" pitchFamily="34" charset="0"/>
                <a:cs typeface="Arial" pitchFamily="34" charset="0"/>
              </a:rPr>
              <a:t>”</a:t>
            </a:r>
            <a:endParaRPr lang="vi-VN" sz="2500" b="1">
              <a:latin typeface="Arial" pitchFamily="34" charset="0"/>
              <a:cs typeface="Arial" pitchFamily="34" charset="0"/>
            </a:endParaRPr>
          </a:p>
        </p:txBody>
      </p:sp>
      <p:sp>
        <p:nvSpPr>
          <p:cNvPr id="14" name="TextBox 13"/>
          <p:cNvSpPr txBox="1"/>
          <p:nvPr/>
        </p:nvSpPr>
        <p:spPr>
          <a:xfrm>
            <a:off x="1446212" y="2467498"/>
            <a:ext cx="10253534" cy="477054"/>
          </a:xfrm>
          <a:prstGeom prst="rect">
            <a:avLst/>
          </a:prstGeom>
          <a:noFill/>
        </p:spPr>
        <p:txBody>
          <a:bodyPr wrap="square" rtlCol="0">
            <a:spAutoFit/>
          </a:bodyPr>
          <a:lstStyle/>
          <a:p>
            <a:pPr marL="457200" indent="-457200">
              <a:buFont typeface="+mj-lt"/>
              <a:buAutoNum type="alphaLcParenR"/>
            </a:pPr>
            <a:r>
              <a:rPr lang="vi-VN" sz="2500" b="1" smtClean="0">
                <a:latin typeface="Arial" pitchFamily="34" charset="0"/>
                <a:cs typeface="Arial" pitchFamily="34" charset="0"/>
              </a:rPr>
              <a:t>Các </a:t>
            </a:r>
            <a:r>
              <a:rPr lang="vi-VN" sz="2500" b="1">
                <a:latin typeface="Arial" pitchFamily="34" charset="0"/>
                <a:cs typeface="Arial" pitchFamily="34" charset="0"/>
              </a:rPr>
              <a:t>số tự nhiên nhỏ hơn 7 là: 0; 1; 2; 3; 4; 5; </a:t>
            </a:r>
            <a:r>
              <a:rPr lang="vi-VN" sz="2500" b="1" smtClean="0">
                <a:latin typeface="Arial" pitchFamily="34" charset="0"/>
                <a:cs typeface="Arial" pitchFamily="34" charset="0"/>
              </a:rPr>
              <a:t>6</a:t>
            </a:r>
            <a:endParaRPr lang="vi-VN" sz="2500" b="1">
              <a:latin typeface="Arial" pitchFamily="34" charset="0"/>
              <a:cs typeface="Arial" pitchFamily="34" charset="0"/>
            </a:endParaRPr>
          </a:p>
        </p:txBody>
      </p:sp>
      <p:sp>
        <p:nvSpPr>
          <p:cNvPr id="11" name="TextBox 10"/>
          <p:cNvSpPr txBox="1"/>
          <p:nvPr/>
        </p:nvSpPr>
        <p:spPr>
          <a:xfrm>
            <a:off x="1903412" y="3032408"/>
            <a:ext cx="9796334" cy="477054"/>
          </a:xfrm>
          <a:prstGeom prst="rect">
            <a:avLst/>
          </a:prstGeom>
          <a:noFill/>
        </p:spPr>
        <p:txBody>
          <a:bodyPr wrap="square" rtlCol="0">
            <a:spAutoFit/>
          </a:bodyPr>
          <a:lstStyle/>
          <a:p>
            <a:r>
              <a:rPr lang="vi-VN" sz="2500" b="1">
                <a:latin typeface="Arial" pitchFamily="34" charset="0"/>
                <a:cs typeface="Arial" pitchFamily="34" charset="0"/>
              </a:rPr>
              <a:t>Do đó tập hợp K gồm các phần tử: 0; 1; 2; 3; 4; 5; </a:t>
            </a:r>
            <a:r>
              <a:rPr lang="vi-VN" sz="2500" b="1" smtClean="0">
                <a:latin typeface="Arial" pitchFamily="34" charset="0"/>
                <a:cs typeface="Arial" pitchFamily="34" charset="0"/>
              </a:rPr>
              <a:t>6</a:t>
            </a:r>
            <a:endParaRPr lang="vi-VN" sz="2500" b="1">
              <a:latin typeface="Arial" pitchFamily="34" charset="0"/>
              <a:cs typeface="Arial" pitchFamily="34" charset="0"/>
            </a:endParaRPr>
          </a:p>
        </p:txBody>
      </p:sp>
      <p:sp>
        <p:nvSpPr>
          <p:cNvPr id="16" name="TextBox 15"/>
          <p:cNvSpPr txBox="1"/>
          <p:nvPr/>
        </p:nvSpPr>
        <p:spPr>
          <a:xfrm>
            <a:off x="1903412" y="3597318"/>
            <a:ext cx="9796334" cy="477054"/>
          </a:xfrm>
          <a:prstGeom prst="rect">
            <a:avLst/>
          </a:prstGeom>
          <a:noFill/>
        </p:spPr>
        <p:txBody>
          <a:bodyPr wrap="square" rtlCol="0">
            <a:spAutoFit/>
          </a:bodyPr>
          <a:lstStyle/>
          <a:p>
            <a:r>
              <a:rPr lang="vi-VN" sz="2500" b="1">
                <a:latin typeface="Arial" pitchFamily="34" charset="0"/>
                <a:cs typeface="Arial" pitchFamily="34" charset="0"/>
              </a:rPr>
              <a:t>Vì vậy, ta viết: </a:t>
            </a:r>
            <a:r>
              <a:rPr lang="en-US" sz="2500" b="1" smtClean="0">
                <a:latin typeface="Arial" pitchFamily="34" charset="0"/>
                <a:cs typeface="Arial" pitchFamily="34" charset="0"/>
              </a:rPr>
              <a:t>	</a:t>
            </a:r>
            <a:r>
              <a:rPr lang="vi-VN" sz="2500" b="1" smtClean="0">
                <a:solidFill>
                  <a:srgbClr val="C00000"/>
                </a:solidFill>
                <a:latin typeface="Arial" pitchFamily="34" charset="0"/>
                <a:cs typeface="Arial" pitchFamily="34" charset="0"/>
              </a:rPr>
              <a:t>K</a:t>
            </a:r>
            <a:r>
              <a:rPr lang="vi-VN" sz="2500" b="1" smtClean="0">
                <a:latin typeface="Arial" pitchFamily="34" charset="0"/>
                <a:cs typeface="Arial" pitchFamily="34" charset="0"/>
              </a:rPr>
              <a:t> </a:t>
            </a:r>
            <a:r>
              <a:rPr lang="vi-VN" sz="2500" b="1">
                <a:latin typeface="Arial" pitchFamily="34" charset="0"/>
                <a:cs typeface="Arial" pitchFamily="34" charset="0"/>
              </a:rPr>
              <a:t>= {0; 1; 2; 3; 4; 5; 6}.</a:t>
            </a:r>
          </a:p>
        </p:txBody>
      </p:sp>
      <p:sp>
        <p:nvSpPr>
          <p:cNvPr id="17" name="TextBox 16"/>
          <p:cNvSpPr txBox="1"/>
          <p:nvPr/>
        </p:nvSpPr>
        <p:spPr>
          <a:xfrm>
            <a:off x="1467685" y="4162228"/>
            <a:ext cx="10253534" cy="861774"/>
          </a:xfrm>
          <a:prstGeom prst="rect">
            <a:avLst/>
          </a:prstGeom>
          <a:noFill/>
        </p:spPr>
        <p:txBody>
          <a:bodyPr wrap="square" rtlCol="0">
            <a:spAutoFit/>
          </a:bodyPr>
          <a:lstStyle/>
          <a:p>
            <a:pPr marL="457200" indent="-457200">
              <a:buFont typeface="+mj-lt"/>
              <a:buAutoNum type="alphaLcParenR" startAt="2"/>
            </a:pPr>
            <a:r>
              <a:rPr lang="vi-VN" sz="2500" b="1">
                <a:latin typeface="Arial" pitchFamily="34" charset="0"/>
                <a:cs typeface="Arial" pitchFamily="34" charset="0"/>
              </a:rPr>
              <a:t>Ta đã biết các tháng dương lịch có 30 ngày là: Tháng 4; Tháng 6; Tháng 9; Tháng 11</a:t>
            </a:r>
          </a:p>
        </p:txBody>
      </p:sp>
      <p:sp>
        <p:nvSpPr>
          <p:cNvPr id="18" name="TextBox 17"/>
          <p:cNvSpPr txBox="1"/>
          <p:nvPr/>
        </p:nvSpPr>
        <p:spPr>
          <a:xfrm>
            <a:off x="1827212" y="5111859"/>
            <a:ext cx="9796334" cy="1292662"/>
          </a:xfrm>
          <a:prstGeom prst="rect">
            <a:avLst/>
          </a:prstGeom>
          <a:noFill/>
        </p:spPr>
        <p:txBody>
          <a:bodyPr wrap="square" rtlCol="0">
            <a:spAutoFit/>
          </a:bodyPr>
          <a:lstStyle/>
          <a:p>
            <a:r>
              <a:rPr lang="vi-VN" sz="2500" b="1">
                <a:latin typeface="Arial" pitchFamily="34" charset="0"/>
                <a:cs typeface="Arial" pitchFamily="34" charset="0"/>
              </a:rPr>
              <a:t>Do đó tập hợp D gồm các phần tử:  Tháng 4; Tháng 6; Tháng 9; Tháng </a:t>
            </a:r>
            <a:r>
              <a:rPr lang="vi-VN" sz="2500" b="1" smtClean="0">
                <a:latin typeface="Arial" pitchFamily="34" charset="0"/>
                <a:cs typeface="Arial" pitchFamily="34" charset="0"/>
              </a:rPr>
              <a:t>11</a:t>
            </a:r>
            <a:r>
              <a:rPr lang="en-US" sz="2500" b="1" smtClean="0">
                <a:latin typeface="Arial" pitchFamily="34" charset="0"/>
                <a:cs typeface="Arial" pitchFamily="34" charset="0"/>
              </a:rPr>
              <a:t>.</a:t>
            </a:r>
            <a:r>
              <a:rPr lang="en-US" sz="2800"/>
              <a:t> </a:t>
            </a:r>
            <a:r>
              <a:rPr lang="en-US" sz="2500" b="1">
                <a:latin typeface="Arial" pitchFamily="34" charset="0"/>
                <a:cs typeface="Arial" pitchFamily="34" charset="0"/>
              </a:rPr>
              <a:t>Vì vậy : </a:t>
            </a:r>
            <a:endParaRPr lang="en-US" sz="2500" b="1" smtClean="0">
              <a:latin typeface="Arial" pitchFamily="34" charset="0"/>
              <a:cs typeface="Arial" pitchFamily="34" charset="0"/>
            </a:endParaRPr>
          </a:p>
          <a:p>
            <a:r>
              <a:rPr lang="en-US" sz="2500" b="1">
                <a:latin typeface="Arial" pitchFamily="34" charset="0"/>
                <a:cs typeface="Arial" pitchFamily="34" charset="0"/>
              </a:rPr>
              <a:t>	</a:t>
            </a:r>
            <a:r>
              <a:rPr lang="en-US" sz="2500" b="1" smtClean="0">
                <a:solidFill>
                  <a:srgbClr val="C00000"/>
                </a:solidFill>
                <a:latin typeface="Arial" pitchFamily="34" charset="0"/>
                <a:cs typeface="Arial" pitchFamily="34" charset="0"/>
              </a:rPr>
              <a:t>D</a:t>
            </a:r>
            <a:r>
              <a:rPr lang="en-US" sz="2500" b="1" smtClean="0">
                <a:latin typeface="Arial" pitchFamily="34" charset="0"/>
                <a:cs typeface="Arial" pitchFamily="34" charset="0"/>
              </a:rPr>
              <a:t> </a:t>
            </a:r>
            <a:r>
              <a:rPr lang="en-US" sz="2500" b="1">
                <a:latin typeface="Arial" pitchFamily="34" charset="0"/>
                <a:cs typeface="Arial" pitchFamily="34" charset="0"/>
              </a:rPr>
              <a:t>= {Tháng 4; Tháng 6; Tháng 9; Tháng 11}.</a:t>
            </a:r>
            <a:endParaRPr lang="vi-VN" sz="2500" b="1">
              <a:latin typeface="Arial" pitchFamily="34" charset="0"/>
              <a:cs typeface="Arial" pitchFamily="34" charset="0"/>
            </a:endParaRPr>
          </a:p>
        </p:txBody>
      </p:sp>
      <p:pic>
        <p:nvPicPr>
          <p:cNvPr id="2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4319" y="180975"/>
            <a:ext cx="1806542" cy="1569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13599" r="15141" b="28389"/>
          <a:stretch/>
        </p:blipFill>
        <p:spPr bwMode="auto">
          <a:xfrm>
            <a:off x="558854" y="411240"/>
            <a:ext cx="937472" cy="403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ectangle 25"/>
          <p:cNvSpPr/>
          <p:nvPr/>
        </p:nvSpPr>
        <p:spPr>
          <a:xfrm>
            <a:off x="508121" y="685800"/>
            <a:ext cx="1090491" cy="830997"/>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800" b="1" spc="67" smtClean="0">
                <a:ln w="11430"/>
                <a:effectLst>
                  <a:outerShdw blurRad="76200" dist="50800" dir="5400000" algn="tl" rotWithShape="0">
                    <a:srgbClr val="000000">
                      <a:alpha val="65000"/>
                    </a:srgbClr>
                  </a:outerShdw>
                </a:effectLst>
                <a:latin typeface=".VnCentury SchoolbookH" pitchFamily="34" charset="0"/>
              </a:rPr>
              <a:t>1.3</a:t>
            </a:r>
            <a:endParaRPr lang="en-US" sz="6000" b="1" spc="67">
              <a:ln w="11430"/>
              <a:effectLst>
                <a:outerShdw blurRad="76200" dist="50800" dir="5400000" algn="tl" rotWithShape="0">
                  <a:srgbClr val="000000">
                    <a:alpha val="65000"/>
                  </a:srgbClr>
                </a:outerShdw>
              </a:effectLst>
              <a:latin typeface=".VnCentury SchoolbookH" pitchFamily="34" charset="0"/>
            </a:endParaRPr>
          </a:p>
        </p:txBody>
      </p:sp>
    </p:spTree>
    <p:extLst>
      <p:ext uri="{BB962C8B-B14F-4D97-AF65-F5344CB8AC3E}">
        <p14:creationId xmlns:p14="http://schemas.microsoft.com/office/powerpoint/2010/main" val="280811084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1" grpId="0"/>
      <p:bldP spid="16" grpId="0"/>
      <p:bldP spid="17" grpId="0"/>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4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12303" y="2057400"/>
            <a:ext cx="1268613" cy="302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Box 18"/>
          <p:cNvSpPr txBox="1"/>
          <p:nvPr/>
        </p:nvSpPr>
        <p:spPr>
          <a:xfrm>
            <a:off x="1643062" y="2514600"/>
            <a:ext cx="10164633" cy="861774"/>
          </a:xfrm>
          <a:prstGeom prst="rect">
            <a:avLst/>
          </a:prstGeom>
          <a:noFill/>
        </p:spPr>
        <p:txBody>
          <a:bodyPr wrap="square" rtlCol="0">
            <a:spAutoFit/>
          </a:bodyPr>
          <a:lstStyle/>
          <a:p>
            <a:pPr marL="457200" indent="-457200">
              <a:buFont typeface="+mj-lt"/>
              <a:buAutoNum type="alphaLcParenR" startAt="3"/>
            </a:pPr>
            <a:r>
              <a:rPr lang="vi-VN" sz="2500" b="1">
                <a:latin typeface="Arial" pitchFamily="34" charset="0"/>
                <a:cs typeface="Arial" pitchFamily="34" charset="0"/>
              </a:rPr>
              <a:t>Các chữ cái tiếng Việt trong từ “ĐIỆN BIÊN PHỦ” gồm Đ, I, Ê, N, B, I, Ê, N, P, H, U</a:t>
            </a:r>
          </a:p>
        </p:txBody>
      </p:sp>
      <p:sp>
        <p:nvSpPr>
          <p:cNvPr id="20" name="TextBox 19"/>
          <p:cNvSpPr txBox="1"/>
          <p:nvPr/>
        </p:nvSpPr>
        <p:spPr>
          <a:xfrm>
            <a:off x="1996345" y="3376374"/>
            <a:ext cx="9796334" cy="1631216"/>
          </a:xfrm>
          <a:prstGeom prst="rect">
            <a:avLst/>
          </a:prstGeom>
          <a:noFill/>
        </p:spPr>
        <p:txBody>
          <a:bodyPr wrap="square" rtlCol="0">
            <a:spAutoFit/>
          </a:bodyPr>
          <a:lstStyle/>
          <a:p>
            <a:r>
              <a:rPr lang="en-US" sz="2500" b="1" smtClean="0">
                <a:latin typeface="Arial" pitchFamily="34" charset="0"/>
                <a:cs typeface="Arial" pitchFamily="34" charset="0"/>
              </a:rPr>
              <a:t>C</a:t>
            </a:r>
            <a:r>
              <a:rPr lang="vi-VN" sz="2500" b="1" smtClean="0">
                <a:latin typeface="Arial" pitchFamily="34" charset="0"/>
                <a:cs typeface="Arial" pitchFamily="34" charset="0"/>
              </a:rPr>
              <a:t>hữ </a:t>
            </a:r>
            <a:r>
              <a:rPr lang="vi-VN" sz="2500" b="1">
                <a:latin typeface="Arial" pitchFamily="34" charset="0"/>
                <a:cs typeface="Arial" pitchFamily="34" charset="0"/>
              </a:rPr>
              <a:t>I được xuất hiện 2 lần, chữ Ê cũng được xuất hiện 2 lần, chữ N xuất hiện 2 lần nhưng ta chỉ viết trong tập hợp mỗi chữ một lần, ta có tập hợp các chữ </a:t>
            </a:r>
            <a:r>
              <a:rPr lang="vi-VN" sz="2500" b="1" smtClean="0">
                <a:latin typeface="Arial" pitchFamily="34" charset="0"/>
                <a:cs typeface="Arial" pitchFamily="34" charset="0"/>
              </a:rPr>
              <a:t>cái</a:t>
            </a:r>
            <a:r>
              <a:rPr lang="en-US" sz="2500" b="1" smtClean="0">
                <a:latin typeface="Arial" pitchFamily="34" charset="0"/>
                <a:cs typeface="Arial" pitchFamily="34" charset="0"/>
              </a:rPr>
              <a:t> :</a:t>
            </a:r>
          </a:p>
          <a:p>
            <a:r>
              <a:rPr lang="en-US" sz="2500" b="1">
                <a:latin typeface="Arial" pitchFamily="34" charset="0"/>
                <a:cs typeface="Arial" pitchFamily="34" charset="0"/>
              </a:rPr>
              <a:t>	</a:t>
            </a:r>
            <a:r>
              <a:rPr lang="en-US" sz="2500" b="1" smtClean="0">
                <a:latin typeface="Arial" pitchFamily="34" charset="0"/>
                <a:cs typeface="Arial" pitchFamily="34" charset="0"/>
              </a:rPr>
              <a:t>	</a:t>
            </a:r>
            <a:r>
              <a:rPr lang="vi-VN" sz="2500" b="1" smtClean="0">
                <a:latin typeface="Arial" pitchFamily="34" charset="0"/>
                <a:cs typeface="Arial" pitchFamily="34" charset="0"/>
              </a:rPr>
              <a:t> </a:t>
            </a:r>
            <a:r>
              <a:rPr lang="vi-VN" sz="2500" b="1">
                <a:solidFill>
                  <a:srgbClr val="C00000"/>
                </a:solidFill>
                <a:latin typeface="Arial" pitchFamily="34" charset="0"/>
                <a:cs typeface="Arial" pitchFamily="34" charset="0"/>
              </a:rPr>
              <a:t>M</a:t>
            </a:r>
            <a:r>
              <a:rPr lang="vi-VN" sz="2500" b="1">
                <a:latin typeface="Arial" pitchFamily="34" charset="0"/>
                <a:cs typeface="Arial" pitchFamily="34" charset="0"/>
              </a:rPr>
              <a:t> = {Đ; I; Ê; N; B; P; H; U}.</a:t>
            </a:r>
          </a:p>
        </p:txBody>
      </p:sp>
      <p:sp>
        <p:nvSpPr>
          <p:cNvPr id="11" name="Rounded Rectangle 10"/>
          <p:cNvSpPr/>
          <p:nvPr/>
        </p:nvSpPr>
        <p:spPr>
          <a:xfrm>
            <a:off x="2055812" y="210108"/>
            <a:ext cx="9982200" cy="1723527"/>
          </a:xfrm>
          <a:prstGeom prst="roundRect">
            <a:avLst>
              <a:gd name="adj" fmla="val 5381"/>
            </a:avLst>
          </a:prstGeom>
          <a:gradFill>
            <a:gsLst>
              <a:gs pos="0">
                <a:schemeClr val="accent5">
                  <a:lumMod val="60000"/>
                  <a:lumOff val="40000"/>
                </a:schemeClr>
              </a:gs>
              <a:gs pos="50000">
                <a:schemeClr val="accent5">
                  <a:lumMod val="40000"/>
                  <a:lumOff val="60000"/>
                </a:schemeClr>
              </a:gs>
              <a:gs pos="100000">
                <a:schemeClr val="accent5">
                  <a:lumMod val="60000"/>
                  <a:lumOff val="40000"/>
                </a:schemeClr>
              </a:gs>
            </a:gsLst>
            <a:lin ang="10800000" scaled="1"/>
          </a:gradFill>
          <a:ln w="3175">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sp>
        <p:nvSpPr>
          <p:cNvPr id="14" name="TextBox 13"/>
          <p:cNvSpPr txBox="1"/>
          <p:nvPr/>
        </p:nvSpPr>
        <p:spPr>
          <a:xfrm>
            <a:off x="2208212" y="210108"/>
            <a:ext cx="9829800" cy="1723527"/>
          </a:xfrm>
          <a:prstGeom prst="rect">
            <a:avLst/>
          </a:prstGeom>
          <a:noFill/>
        </p:spPr>
        <p:txBody>
          <a:bodyPr wrap="square" lIns="121899" tIns="60949" rIns="121899" bIns="60949" rtlCol="0">
            <a:spAutoFit/>
          </a:bodyPr>
          <a:lstStyle/>
          <a:p>
            <a:r>
              <a:rPr lang="vi-VN" sz="2500" b="1">
                <a:latin typeface="Arial" pitchFamily="34" charset="0"/>
                <a:cs typeface="Arial" pitchFamily="34" charset="0"/>
              </a:rPr>
              <a:t>Bằng cách liệt kê các phần tử, hãy viết các tập hợp sau:</a:t>
            </a:r>
          </a:p>
          <a:p>
            <a:r>
              <a:rPr lang="vi-VN" sz="2500" b="1" smtClean="0">
                <a:latin typeface="Arial" pitchFamily="34" charset="0"/>
                <a:cs typeface="Arial" pitchFamily="34" charset="0"/>
              </a:rPr>
              <a:t>a</a:t>
            </a:r>
            <a:r>
              <a:rPr lang="vi-VN" sz="2500" b="1">
                <a:latin typeface="Arial" pitchFamily="34" charset="0"/>
                <a:cs typeface="Arial" pitchFamily="34" charset="0"/>
              </a:rPr>
              <a:t>) Tập hợp K các số tự nhiên nhỏ hơn 7;</a:t>
            </a:r>
          </a:p>
          <a:p>
            <a:r>
              <a:rPr lang="vi-VN" sz="2500" b="1" smtClean="0">
                <a:latin typeface="Arial" pitchFamily="34" charset="0"/>
                <a:cs typeface="Arial" pitchFamily="34" charset="0"/>
              </a:rPr>
              <a:t>b</a:t>
            </a:r>
            <a:r>
              <a:rPr lang="vi-VN" sz="2500" b="1">
                <a:latin typeface="Arial" pitchFamily="34" charset="0"/>
                <a:cs typeface="Arial" pitchFamily="34" charset="0"/>
              </a:rPr>
              <a:t>) Tập hợp D tên các tháng (dương lịch) có 30 ngày</a:t>
            </a:r>
            <a:r>
              <a:rPr lang="vi-VN" sz="2500" b="1" smtClean="0">
                <a:latin typeface="Arial" pitchFamily="34" charset="0"/>
                <a:cs typeface="Arial" pitchFamily="34" charset="0"/>
              </a:rPr>
              <a:t>;</a:t>
            </a:r>
            <a:r>
              <a:rPr lang="en-US" sz="2500" b="1">
                <a:latin typeface="Arial" pitchFamily="34" charset="0"/>
                <a:cs typeface="Arial" pitchFamily="34" charset="0"/>
              </a:rPr>
              <a:t/>
            </a:r>
            <a:br>
              <a:rPr lang="en-US" sz="2500" b="1">
                <a:latin typeface="Arial" pitchFamily="34" charset="0"/>
                <a:cs typeface="Arial" pitchFamily="34" charset="0"/>
              </a:rPr>
            </a:br>
            <a:r>
              <a:rPr lang="en-US" sz="2500" b="1">
                <a:latin typeface="Arial" pitchFamily="34" charset="0"/>
                <a:cs typeface="Arial" pitchFamily="34" charset="0"/>
              </a:rPr>
              <a:t>c) Tập hợp M các chữ cái tiếng Việt trong từ “ĐIỆN BIÊN PHỦ</a:t>
            </a:r>
            <a:r>
              <a:rPr lang="en-US" sz="2500" b="1" smtClean="0">
                <a:latin typeface="Arial" pitchFamily="34" charset="0"/>
                <a:cs typeface="Arial" pitchFamily="34" charset="0"/>
              </a:rPr>
              <a:t>”</a:t>
            </a:r>
            <a:endParaRPr lang="vi-VN" sz="2500" b="1">
              <a:latin typeface="Arial" pitchFamily="34" charset="0"/>
              <a:cs typeface="Arial" pitchFamily="34" charset="0"/>
            </a:endParaRPr>
          </a:p>
        </p:txBody>
      </p:sp>
      <p:pic>
        <p:nvPicPr>
          <p:cNvPr id="1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4319" y="180975"/>
            <a:ext cx="1806542" cy="1569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13599" r="15141" b="28389"/>
          <a:stretch/>
        </p:blipFill>
        <p:spPr bwMode="auto">
          <a:xfrm>
            <a:off x="558854" y="411240"/>
            <a:ext cx="937472" cy="403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p:cNvSpPr/>
          <p:nvPr/>
        </p:nvSpPr>
        <p:spPr>
          <a:xfrm>
            <a:off x="508121" y="685800"/>
            <a:ext cx="1090491" cy="830997"/>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800" b="1" spc="67" smtClean="0">
                <a:ln w="11430"/>
                <a:effectLst>
                  <a:outerShdw blurRad="76200" dist="50800" dir="5400000" algn="tl" rotWithShape="0">
                    <a:srgbClr val="000000">
                      <a:alpha val="65000"/>
                    </a:srgbClr>
                  </a:outerShdw>
                </a:effectLst>
                <a:latin typeface=".VnCentury SchoolbookH" pitchFamily="34" charset="0"/>
              </a:rPr>
              <a:t>1.3</a:t>
            </a:r>
            <a:endParaRPr lang="en-US" sz="6000" b="1" spc="67">
              <a:ln w="11430"/>
              <a:effectLst>
                <a:outerShdw blurRad="76200" dist="50800" dir="5400000" algn="tl" rotWithShape="0">
                  <a:srgbClr val="000000">
                    <a:alpha val="65000"/>
                  </a:srgbClr>
                </a:outerShdw>
              </a:effectLst>
              <a:latin typeface=".VnCentury SchoolbookH" pitchFamily="34" charset="0"/>
            </a:endParaRPr>
          </a:p>
        </p:txBody>
      </p:sp>
    </p:spTree>
    <p:extLst>
      <p:ext uri="{BB962C8B-B14F-4D97-AF65-F5344CB8AC3E}">
        <p14:creationId xmlns:p14="http://schemas.microsoft.com/office/powerpoint/2010/main" val="273333736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2055812" y="210108"/>
            <a:ext cx="9982200" cy="1306689"/>
          </a:xfrm>
          <a:prstGeom prst="roundRect">
            <a:avLst>
              <a:gd name="adj" fmla="val 5381"/>
            </a:avLst>
          </a:prstGeom>
          <a:gradFill>
            <a:gsLst>
              <a:gs pos="0">
                <a:schemeClr val="accent5">
                  <a:lumMod val="60000"/>
                  <a:lumOff val="40000"/>
                </a:schemeClr>
              </a:gs>
              <a:gs pos="50000">
                <a:schemeClr val="accent5">
                  <a:lumMod val="40000"/>
                  <a:lumOff val="60000"/>
                </a:schemeClr>
              </a:gs>
              <a:gs pos="100000">
                <a:schemeClr val="accent5">
                  <a:lumMod val="60000"/>
                  <a:lumOff val="40000"/>
                </a:schemeClr>
              </a:gs>
            </a:gsLst>
            <a:lin ang="10800000" scaled="1"/>
          </a:gradFill>
          <a:ln w="3175">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pic>
        <p:nvPicPr>
          <p:cNvPr id="25" name="Picture 4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14786" y="1568845"/>
            <a:ext cx="1268613" cy="302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2284412" y="386737"/>
            <a:ext cx="9677400" cy="984863"/>
          </a:xfrm>
          <a:prstGeom prst="rect">
            <a:avLst/>
          </a:prstGeom>
          <a:noFill/>
        </p:spPr>
        <p:txBody>
          <a:bodyPr wrap="square" lIns="121899" tIns="60949" rIns="121899" bIns="60949" rtlCol="0">
            <a:spAutoFit/>
          </a:bodyPr>
          <a:lstStyle/>
          <a:p>
            <a:r>
              <a:rPr lang="vi-VN" sz="2800" b="1">
                <a:latin typeface="Arial" pitchFamily="34" charset="0"/>
                <a:cs typeface="Arial" pitchFamily="34" charset="0"/>
              </a:rPr>
              <a:t>Bằng cách nêu dấu hiệu đặc trưng, hãy viết tập hợp A các số tự nhiên nhỏ hơn 10.</a:t>
            </a:r>
          </a:p>
        </p:txBody>
      </p:sp>
      <p:sp>
        <p:nvSpPr>
          <p:cNvPr id="19" name="TextBox 18"/>
          <p:cNvSpPr txBox="1"/>
          <p:nvPr/>
        </p:nvSpPr>
        <p:spPr>
          <a:xfrm>
            <a:off x="1716923" y="1981200"/>
            <a:ext cx="10164633" cy="477054"/>
          </a:xfrm>
          <a:prstGeom prst="rect">
            <a:avLst/>
          </a:prstGeom>
          <a:noFill/>
        </p:spPr>
        <p:txBody>
          <a:bodyPr wrap="square" rtlCol="0">
            <a:spAutoFit/>
          </a:bodyPr>
          <a:lstStyle/>
          <a:p>
            <a:pPr marL="457200" indent="-457200">
              <a:buFont typeface="Wingdings" pitchFamily="2" charset="2"/>
              <a:buChar char="q"/>
            </a:pPr>
            <a:r>
              <a:rPr lang="vi-VN" sz="2500" b="1">
                <a:latin typeface="Arial" pitchFamily="34" charset="0"/>
                <a:cs typeface="Arial" pitchFamily="34" charset="0"/>
              </a:rPr>
              <a:t>Giả sử n là số tự nhiên nhỏ hơn 10, khi đó n ∈ ℕ và n &lt; 10.</a:t>
            </a:r>
          </a:p>
        </p:txBody>
      </p:sp>
      <p:sp>
        <p:nvSpPr>
          <p:cNvPr id="20" name="TextBox 19"/>
          <p:cNvSpPr txBox="1"/>
          <p:nvPr/>
        </p:nvSpPr>
        <p:spPr>
          <a:xfrm>
            <a:off x="2089278" y="2514600"/>
            <a:ext cx="9796334" cy="1277273"/>
          </a:xfrm>
          <a:prstGeom prst="rect">
            <a:avLst/>
          </a:prstGeom>
          <a:noFill/>
        </p:spPr>
        <p:txBody>
          <a:bodyPr wrap="square" rtlCol="0">
            <a:spAutoFit/>
          </a:bodyPr>
          <a:lstStyle/>
          <a:p>
            <a:r>
              <a:rPr lang="vi-VN" sz="2500" b="1">
                <a:latin typeface="Arial" pitchFamily="34" charset="0"/>
                <a:cs typeface="Arial" pitchFamily="34" charset="0"/>
              </a:rPr>
              <a:t>Vì tập hợp A gồm các số tự nhiên nhỏ hơn 10, do đó ta viết được tập hợp A bằng cách nêu dấu hiệu đặc trưng như sau:</a:t>
            </a:r>
          </a:p>
          <a:p>
            <a:r>
              <a:rPr lang="en-US" sz="2500" b="1" smtClean="0">
                <a:latin typeface="Arial" pitchFamily="34" charset="0"/>
                <a:cs typeface="Arial" pitchFamily="34" charset="0"/>
              </a:rPr>
              <a:t>		</a:t>
            </a:r>
            <a:r>
              <a:rPr lang="vi-VN" sz="2700" b="1" smtClean="0">
                <a:solidFill>
                  <a:srgbClr val="C00000"/>
                </a:solidFill>
                <a:latin typeface="Arial" pitchFamily="34" charset="0"/>
                <a:cs typeface="Arial" pitchFamily="34" charset="0"/>
              </a:rPr>
              <a:t>A</a:t>
            </a:r>
            <a:r>
              <a:rPr lang="vi-VN" sz="2700" b="1" smtClean="0">
                <a:latin typeface="Arial" pitchFamily="34" charset="0"/>
                <a:cs typeface="Arial" pitchFamily="34" charset="0"/>
              </a:rPr>
              <a:t> </a:t>
            </a:r>
            <a:r>
              <a:rPr lang="vi-VN" sz="2700" b="1">
                <a:latin typeface="Arial" pitchFamily="34" charset="0"/>
                <a:cs typeface="Arial" pitchFamily="34" charset="0"/>
              </a:rPr>
              <a:t>= {n ∈ ℕ | n &lt; 10}</a:t>
            </a:r>
          </a:p>
        </p:txBody>
      </p:sp>
      <p:pic>
        <p:nvPicPr>
          <p:cNvPr id="1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4319" y="104775"/>
            <a:ext cx="1806542" cy="1569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13599" r="15141" b="28389"/>
          <a:stretch/>
        </p:blipFill>
        <p:spPr bwMode="auto">
          <a:xfrm>
            <a:off x="558854" y="335040"/>
            <a:ext cx="937472" cy="403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p:cNvSpPr/>
          <p:nvPr/>
        </p:nvSpPr>
        <p:spPr>
          <a:xfrm>
            <a:off x="508121" y="609600"/>
            <a:ext cx="1090491" cy="830997"/>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800" b="1" spc="67" smtClean="0">
                <a:ln w="11430"/>
                <a:effectLst>
                  <a:outerShdw blurRad="76200" dist="50800" dir="5400000" algn="tl" rotWithShape="0">
                    <a:srgbClr val="000000">
                      <a:alpha val="65000"/>
                    </a:srgbClr>
                  </a:outerShdw>
                </a:effectLst>
                <a:latin typeface=".VnCentury SchoolbookH" pitchFamily="34" charset="0"/>
              </a:rPr>
              <a:t>1.4</a:t>
            </a:r>
            <a:endParaRPr lang="en-US" sz="6000" b="1" spc="67">
              <a:ln w="11430"/>
              <a:effectLst>
                <a:outerShdw blurRad="76200" dist="50800" dir="5400000" algn="tl" rotWithShape="0">
                  <a:srgbClr val="000000">
                    <a:alpha val="65000"/>
                  </a:srgbClr>
                </a:outerShdw>
              </a:effectLst>
              <a:latin typeface=".VnCentury SchoolbookH" pitchFamily="34" charset="0"/>
            </a:endParaRPr>
          </a:p>
        </p:txBody>
      </p:sp>
    </p:spTree>
    <p:extLst>
      <p:ext uri="{BB962C8B-B14F-4D97-AF65-F5344CB8AC3E}">
        <p14:creationId xmlns:p14="http://schemas.microsoft.com/office/powerpoint/2010/main" val="123883203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2055812" y="152400"/>
            <a:ext cx="9982200" cy="2046692"/>
          </a:xfrm>
          <a:prstGeom prst="roundRect">
            <a:avLst>
              <a:gd name="adj" fmla="val 5381"/>
            </a:avLst>
          </a:prstGeom>
          <a:gradFill>
            <a:gsLst>
              <a:gs pos="0">
                <a:schemeClr val="accent5">
                  <a:lumMod val="60000"/>
                  <a:lumOff val="40000"/>
                </a:schemeClr>
              </a:gs>
              <a:gs pos="50000">
                <a:schemeClr val="accent5">
                  <a:lumMod val="40000"/>
                  <a:lumOff val="60000"/>
                </a:schemeClr>
              </a:gs>
              <a:gs pos="100000">
                <a:schemeClr val="accent5">
                  <a:lumMod val="60000"/>
                  <a:lumOff val="40000"/>
                </a:schemeClr>
              </a:gs>
            </a:gsLst>
            <a:lin ang="10800000" scaled="1"/>
          </a:gradFill>
          <a:ln w="3175">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pic>
        <p:nvPicPr>
          <p:cNvPr id="1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612" y="183524"/>
            <a:ext cx="1806542" cy="1569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13599" r="15141" b="28389"/>
          <a:stretch/>
        </p:blipFill>
        <p:spPr bwMode="auto">
          <a:xfrm>
            <a:off x="509147" y="413789"/>
            <a:ext cx="937472" cy="403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p:cNvSpPr/>
          <p:nvPr/>
        </p:nvSpPr>
        <p:spPr>
          <a:xfrm>
            <a:off x="458414" y="688349"/>
            <a:ext cx="1090491" cy="830997"/>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800" b="1" spc="67" smtClean="0">
                <a:ln w="11430"/>
                <a:effectLst>
                  <a:outerShdw blurRad="76200" dist="50800" dir="5400000" algn="tl" rotWithShape="0">
                    <a:srgbClr val="000000">
                      <a:alpha val="65000"/>
                    </a:srgbClr>
                  </a:outerShdw>
                </a:effectLst>
                <a:latin typeface=".VnCentury SchoolbookH" pitchFamily="34" charset="0"/>
              </a:rPr>
              <a:t>1.5</a:t>
            </a:r>
            <a:endParaRPr lang="en-US" sz="6000" b="1" spc="67">
              <a:ln w="11430"/>
              <a:effectLst>
                <a:outerShdw blurRad="76200" dist="50800" dir="5400000" algn="tl" rotWithShape="0">
                  <a:srgbClr val="000000">
                    <a:alpha val="65000"/>
                  </a:srgbClr>
                </a:outerShdw>
              </a:effectLst>
              <a:latin typeface=".VnCentury SchoolbookH" pitchFamily="34" charset="0"/>
            </a:endParaRPr>
          </a:p>
        </p:txBody>
      </p:sp>
      <p:pic>
        <p:nvPicPr>
          <p:cNvPr id="25" name="Picture 4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89412" y="2316694"/>
            <a:ext cx="1268613" cy="302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2208212" y="152400"/>
            <a:ext cx="9673344" cy="2046692"/>
          </a:xfrm>
          <a:prstGeom prst="rect">
            <a:avLst/>
          </a:prstGeom>
          <a:noFill/>
        </p:spPr>
        <p:txBody>
          <a:bodyPr wrap="square" lIns="121899" tIns="60949" rIns="121899" bIns="60949" rtlCol="0">
            <a:spAutoFit/>
          </a:bodyPr>
          <a:lstStyle/>
          <a:p>
            <a:pPr algn="just"/>
            <a:r>
              <a:rPr lang="vi-VN" sz="2500" b="1">
                <a:latin typeface="Arial" pitchFamily="34" charset="0"/>
                <a:cs typeface="Arial" pitchFamily="34" charset="0"/>
              </a:rPr>
              <a:t>Hệ Mặt Trời gồm có Mặt Trời ở trung tâm và 8 thiên thể quay quanh Mặt Trời gọi là các hành tinh, đó là Thủy Tinh, Kim tinh, Trái Đất, Hỏa tinh, Mộc tinh, Thổ tinh, Thiên Vương tinh và Hải Vương tinh. Gọi S là tập các hành tinh của Hệ Mặt Trời. </a:t>
            </a:r>
            <a:endParaRPr lang="en-US" sz="2500" b="1" smtClean="0">
              <a:latin typeface="Arial" pitchFamily="34" charset="0"/>
              <a:cs typeface="Arial" pitchFamily="34" charset="0"/>
            </a:endParaRPr>
          </a:p>
          <a:p>
            <a:pPr algn="just"/>
            <a:r>
              <a:rPr lang="vi-VN" sz="2500" b="1" smtClean="0">
                <a:latin typeface="Arial" pitchFamily="34" charset="0"/>
                <a:cs typeface="Arial" pitchFamily="34" charset="0"/>
              </a:rPr>
              <a:t>Hãy </a:t>
            </a:r>
            <a:r>
              <a:rPr lang="vi-VN" sz="2500" b="1">
                <a:latin typeface="Arial" pitchFamily="34" charset="0"/>
                <a:cs typeface="Arial" pitchFamily="34" charset="0"/>
              </a:rPr>
              <a:t>viết tập S bằng cách liệt kê các phần tử của S.</a:t>
            </a:r>
          </a:p>
        </p:txBody>
      </p:sp>
      <p:sp>
        <p:nvSpPr>
          <p:cNvPr id="19" name="TextBox 18"/>
          <p:cNvSpPr txBox="1"/>
          <p:nvPr/>
        </p:nvSpPr>
        <p:spPr>
          <a:xfrm>
            <a:off x="227013" y="2667000"/>
            <a:ext cx="7086599" cy="1631216"/>
          </a:xfrm>
          <a:prstGeom prst="rect">
            <a:avLst/>
          </a:prstGeom>
          <a:noFill/>
        </p:spPr>
        <p:txBody>
          <a:bodyPr wrap="square" rtlCol="0">
            <a:spAutoFit/>
          </a:bodyPr>
          <a:lstStyle/>
          <a:p>
            <a:pPr marL="457200" indent="-457200" algn="just">
              <a:buFont typeface="Wingdings" pitchFamily="2" charset="2"/>
              <a:buChar char="q"/>
            </a:pPr>
            <a:r>
              <a:rPr lang="vi-VN" sz="2500" b="1">
                <a:latin typeface="Arial" pitchFamily="34" charset="0"/>
                <a:cs typeface="Arial" pitchFamily="34" charset="0"/>
              </a:rPr>
              <a:t>Các hành tinh của hệ Mặt Trời là: Thủy Tinh, Kim tinh, Trái Đất, Hỏa tinh, Mộc tinh, Thổ tinh, Thiên Vương tinh và Hải Vương tinh.</a:t>
            </a:r>
          </a:p>
        </p:txBody>
      </p:sp>
      <p:sp>
        <p:nvSpPr>
          <p:cNvPr id="20" name="TextBox 19"/>
          <p:cNvSpPr txBox="1"/>
          <p:nvPr/>
        </p:nvSpPr>
        <p:spPr>
          <a:xfrm>
            <a:off x="608012" y="4298216"/>
            <a:ext cx="6705600" cy="861774"/>
          </a:xfrm>
          <a:prstGeom prst="rect">
            <a:avLst/>
          </a:prstGeom>
          <a:noFill/>
        </p:spPr>
        <p:txBody>
          <a:bodyPr wrap="square" rtlCol="0">
            <a:spAutoFit/>
          </a:bodyPr>
          <a:lstStyle/>
          <a:p>
            <a:pPr algn="just"/>
            <a:r>
              <a:rPr lang="vi-VN" sz="2500" b="1">
                <a:latin typeface="Arial" pitchFamily="34" charset="0"/>
                <a:cs typeface="Arial" pitchFamily="34" charset="0"/>
              </a:rPr>
              <a:t>Do đó ta viết tập hợp S bằng cách liệt kê các phần tử của tập hợp như </a:t>
            </a:r>
            <a:r>
              <a:rPr lang="vi-VN" sz="2500" b="1" smtClean="0">
                <a:latin typeface="Arial" pitchFamily="34" charset="0"/>
                <a:cs typeface="Arial" pitchFamily="34" charset="0"/>
              </a:rPr>
              <a:t>sa</a:t>
            </a:r>
            <a:r>
              <a:rPr lang="en-US" sz="2500" b="1" smtClean="0">
                <a:latin typeface="Arial" pitchFamily="34" charset="0"/>
                <a:cs typeface="Arial" pitchFamily="34" charset="0"/>
              </a:rPr>
              <a:t>u :</a:t>
            </a:r>
            <a:endParaRPr lang="vi-VN" sz="2700" b="1">
              <a:latin typeface="Arial" pitchFamily="34" charset="0"/>
              <a:cs typeface="Arial" pitchFamily="34" charset="0"/>
            </a:endParaRPr>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0564" y="2353541"/>
            <a:ext cx="4546023" cy="2294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608012" y="5186005"/>
            <a:ext cx="11201400" cy="861774"/>
          </a:xfrm>
          <a:prstGeom prst="rect">
            <a:avLst/>
          </a:prstGeom>
          <a:noFill/>
        </p:spPr>
        <p:txBody>
          <a:bodyPr wrap="square" rtlCol="0">
            <a:spAutoFit/>
          </a:bodyPr>
          <a:lstStyle/>
          <a:p>
            <a:r>
              <a:rPr lang="vi-VN" sz="2500" b="1">
                <a:solidFill>
                  <a:srgbClr val="C00000"/>
                </a:solidFill>
                <a:latin typeface="Arial" pitchFamily="34" charset="0"/>
                <a:cs typeface="Arial" pitchFamily="34" charset="0"/>
              </a:rPr>
              <a:t>S</a:t>
            </a:r>
            <a:r>
              <a:rPr lang="vi-VN" sz="2500" b="1">
                <a:latin typeface="Arial" pitchFamily="34" charset="0"/>
                <a:cs typeface="Arial" pitchFamily="34" charset="0"/>
              </a:rPr>
              <a:t> = {Thủy Tinh; Kim tinh; Trái Đất; Hỏa tinh; Mộc tinh; Thổ tinh; Thiên Vương tinh; Hải Vương tinh}.</a:t>
            </a:r>
            <a:endParaRPr lang="vi-VN" sz="2700" b="1">
              <a:latin typeface="Arial" pitchFamily="34" charset="0"/>
              <a:cs typeface="Arial" pitchFamily="34" charset="0"/>
            </a:endParaRPr>
          </a:p>
        </p:txBody>
      </p:sp>
    </p:spTree>
    <p:extLst>
      <p:ext uri="{BB962C8B-B14F-4D97-AF65-F5344CB8AC3E}">
        <p14:creationId xmlns:p14="http://schemas.microsoft.com/office/powerpoint/2010/main" val="182589102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Cơ cấu dân số theo giới là gì? Công thức tính và Ý nghĩ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3" name="Group 2"/>
          <p:cNvGrpSpPr/>
          <p:nvPr/>
        </p:nvGrpSpPr>
        <p:grpSpPr>
          <a:xfrm>
            <a:off x="150812" y="66317"/>
            <a:ext cx="11658599" cy="6486883"/>
            <a:chOff x="150812" y="66317"/>
            <a:chExt cx="11658599" cy="6486883"/>
          </a:xfrm>
        </p:grpSpPr>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499" y="66317"/>
              <a:ext cx="2720181"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TextBox 34"/>
            <p:cNvSpPr txBox="1"/>
            <p:nvPr/>
          </p:nvSpPr>
          <p:spPr>
            <a:xfrm>
              <a:off x="150812" y="959764"/>
              <a:ext cx="5638800" cy="861774"/>
            </a:xfrm>
            <a:prstGeom prst="rect">
              <a:avLst/>
            </a:prstGeom>
            <a:noFill/>
          </p:spPr>
          <p:txBody>
            <a:bodyPr wrap="square" rtlCol="0">
              <a:spAutoFit/>
            </a:bodyPr>
            <a:lstStyle/>
            <a:p>
              <a:pPr marL="342900" indent="-342900" algn="ctr">
                <a:buFont typeface="Wingdings" pitchFamily="2" charset="2"/>
                <a:buChar char="§"/>
              </a:pPr>
              <a:r>
                <a:rPr lang="en-US" sz="2500" b="1" smtClean="0">
                  <a:latin typeface="Arial" pitchFamily="34" charset="0"/>
                  <a:cs typeface="Arial" pitchFamily="34" charset="0"/>
                </a:rPr>
                <a:t>Tập </a:t>
              </a:r>
              <a:r>
                <a:rPr lang="en-US" sz="2500" b="1">
                  <a:latin typeface="Arial" pitchFamily="34" charset="0"/>
                  <a:cs typeface="Arial" pitchFamily="34" charset="0"/>
                </a:rPr>
                <a:t>hợp gồm các bông hồng trong lọ hoa</a:t>
              </a:r>
              <a:endParaRPr lang="vi-VN" sz="2500" b="1">
                <a:latin typeface="Arial" pitchFamily="34" charset="0"/>
                <a:cs typeface="Arial" pitchFamily="34" charset="0"/>
              </a:endParaRPr>
            </a:p>
          </p:txBody>
        </p:sp>
        <p:sp>
          <p:nvSpPr>
            <p:cNvPr id="16" name="TextBox 15"/>
            <p:cNvSpPr txBox="1"/>
            <p:nvPr/>
          </p:nvSpPr>
          <p:spPr>
            <a:xfrm>
              <a:off x="6522280" y="959764"/>
              <a:ext cx="4953000" cy="861774"/>
            </a:xfrm>
            <a:prstGeom prst="rect">
              <a:avLst/>
            </a:prstGeom>
            <a:noFill/>
          </p:spPr>
          <p:txBody>
            <a:bodyPr wrap="square" rtlCol="0">
              <a:spAutoFit/>
            </a:bodyPr>
            <a:lstStyle/>
            <a:p>
              <a:pPr marL="342900" indent="-342900" algn="ctr">
                <a:buFont typeface="Wingdings" pitchFamily="2" charset="2"/>
                <a:buChar char="§"/>
              </a:pPr>
              <a:r>
                <a:rPr lang="en-US" sz="2500" b="1">
                  <a:latin typeface="Arial" pitchFamily="34" charset="0"/>
                  <a:cs typeface="Arial" pitchFamily="34" charset="0"/>
                </a:rPr>
                <a:t>Tập hợp gồm ba con cá vàng trong bình</a:t>
              </a:r>
              <a:endParaRPr lang="vi-VN" sz="2500" b="1">
                <a:latin typeface="Arial" pitchFamily="34" charset="0"/>
                <a:cs typeface="Arial" pitchFamily="34" charset="0"/>
              </a:endParaRPr>
            </a:p>
          </p:txBody>
        </p:sp>
        <p:grpSp>
          <p:nvGrpSpPr>
            <p:cNvPr id="10" name="Group 9"/>
            <p:cNvGrpSpPr/>
            <p:nvPr/>
          </p:nvGrpSpPr>
          <p:grpSpPr>
            <a:xfrm>
              <a:off x="7629525" y="1867099"/>
              <a:ext cx="3023223" cy="2933501"/>
              <a:chOff x="7923212" y="1790898"/>
              <a:chExt cx="3023223" cy="2933501"/>
            </a:xfrm>
          </p:grpSpPr>
          <p:sp>
            <p:nvSpPr>
              <p:cNvPr id="24" name="Rounded Rectangle 23"/>
              <p:cNvSpPr/>
              <p:nvPr/>
            </p:nvSpPr>
            <p:spPr>
              <a:xfrm>
                <a:off x="7923212" y="1790898"/>
                <a:ext cx="3023223" cy="2933501"/>
              </a:xfrm>
              <a:prstGeom prst="roundRect">
                <a:avLst>
                  <a:gd name="adj" fmla="val 4970"/>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8787" name="Picture 3"/>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contrast="30000"/>
                        </a14:imgEffect>
                      </a14:imgLayer>
                    </a14:imgProps>
                  </a:ext>
                  <a:ext uri="{28A0092B-C50C-407E-A947-70E740481C1C}">
                    <a14:useLocalDpi xmlns:a14="http://schemas.microsoft.com/office/drawing/2010/main" val="0"/>
                  </a:ext>
                </a:extLst>
              </a:blip>
              <a:srcRect/>
              <a:stretch>
                <a:fillRect/>
              </a:stretch>
            </p:blipFill>
            <p:spPr bwMode="auto">
              <a:xfrm>
                <a:off x="8211262" y="1933575"/>
                <a:ext cx="2624300" cy="2738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1" name="Group 10"/>
            <p:cNvGrpSpPr/>
            <p:nvPr/>
          </p:nvGrpSpPr>
          <p:grpSpPr>
            <a:xfrm>
              <a:off x="1482101" y="1867099"/>
              <a:ext cx="3023223" cy="2933501"/>
              <a:chOff x="1482101" y="1593135"/>
              <a:chExt cx="3023223" cy="2933501"/>
            </a:xfrm>
          </p:grpSpPr>
          <p:sp>
            <p:nvSpPr>
              <p:cNvPr id="7" name="Rounded Rectangle 6"/>
              <p:cNvSpPr/>
              <p:nvPr/>
            </p:nvSpPr>
            <p:spPr>
              <a:xfrm>
                <a:off x="1482101" y="1593135"/>
                <a:ext cx="3023223" cy="2933501"/>
              </a:xfrm>
              <a:prstGeom prst="roundRect">
                <a:avLst>
                  <a:gd name="adj" fmla="val 4970"/>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8788"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7926" t="-1" r="7187" b="3497"/>
              <a:stretch/>
            </p:blipFill>
            <p:spPr bwMode="auto">
              <a:xfrm>
                <a:off x="1765300" y="1658910"/>
                <a:ext cx="2409825" cy="2739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8" name="Rectangle 17"/>
            <p:cNvSpPr/>
            <p:nvPr/>
          </p:nvSpPr>
          <p:spPr>
            <a:xfrm>
              <a:off x="444498" y="784300"/>
              <a:ext cx="11364913" cy="5768900"/>
            </a:xfrm>
            <a:prstGeom prst="rect">
              <a:avLst/>
            </a:prstGeom>
            <a:noFill/>
            <a:ln w="123825">
              <a:solidFill>
                <a:schemeClr val="accent3">
                  <a:lumMod val="75000"/>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p:cNvGrpSpPr/>
            <p:nvPr/>
          </p:nvGrpSpPr>
          <p:grpSpPr>
            <a:xfrm>
              <a:off x="1845755" y="4825151"/>
              <a:ext cx="8973057" cy="1651849"/>
              <a:chOff x="1586280" y="4800600"/>
              <a:chExt cx="8973057" cy="1651849"/>
            </a:xfrm>
          </p:grpSpPr>
          <p:sp>
            <p:nvSpPr>
              <p:cNvPr id="34" name="Rounded Rectangle 33"/>
              <p:cNvSpPr/>
              <p:nvPr/>
            </p:nvSpPr>
            <p:spPr>
              <a:xfrm>
                <a:off x="1586280" y="5038027"/>
                <a:ext cx="8497994" cy="1265197"/>
              </a:xfrm>
              <a:prstGeom prst="roundRect">
                <a:avLst>
                  <a:gd name="adj" fmla="val 4061"/>
                </a:avLst>
              </a:prstGeom>
              <a:solidFill>
                <a:schemeClr val="accent2">
                  <a:lumMod val="20000"/>
                  <a:lumOff val="80000"/>
                </a:schemeClr>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716057" y="5137225"/>
                <a:ext cx="7850294" cy="861774"/>
              </a:xfrm>
              <a:prstGeom prst="rect">
                <a:avLst/>
              </a:prstGeom>
              <a:noFill/>
            </p:spPr>
            <p:txBody>
              <a:bodyPr wrap="square" rtlCol="0">
                <a:spAutoFit/>
              </a:bodyPr>
              <a:lstStyle/>
              <a:p>
                <a:pPr marL="342900" indent="-342900" algn="ctr">
                  <a:buFont typeface="Wingdings" pitchFamily="2" charset="2"/>
                  <a:buChar char="§"/>
                </a:pPr>
                <a:r>
                  <a:rPr lang="vi-VN" sz="2500" b="1" smtClean="0">
                    <a:latin typeface="Arial" pitchFamily="34" charset="0"/>
                    <a:cs typeface="Arial" pitchFamily="34" charset="0"/>
                  </a:rPr>
                  <a:t>Bài</a:t>
                </a:r>
                <a:r>
                  <a:rPr lang="en-US" sz="2500" b="1" smtClean="0">
                    <a:latin typeface="Arial" pitchFamily="34" charset="0"/>
                    <a:cs typeface="Arial" pitchFamily="34" charset="0"/>
                  </a:rPr>
                  <a:t> học</a:t>
                </a:r>
                <a:r>
                  <a:rPr lang="vi-VN" sz="2500" b="1" smtClean="0">
                    <a:latin typeface="Arial" pitchFamily="34" charset="0"/>
                    <a:cs typeface="Arial" pitchFamily="34" charset="0"/>
                  </a:rPr>
                  <a:t> </a:t>
                </a:r>
                <a:r>
                  <a:rPr lang="vi-VN" sz="2500" b="1">
                    <a:latin typeface="Arial" pitchFamily="34" charset="0"/>
                    <a:cs typeface="Arial" pitchFamily="34" charset="0"/>
                  </a:rPr>
                  <a:t>này sẽ giúp các em tìm hiểu về </a:t>
                </a:r>
                <a:r>
                  <a:rPr lang="vi-VN" sz="2500" b="1">
                    <a:solidFill>
                      <a:srgbClr val="C00000"/>
                    </a:solidFill>
                    <a:latin typeface="Arial" pitchFamily="34" charset="0"/>
                    <a:cs typeface="Arial" pitchFamily="34" charset="0"/>
                  </a:rPr>
                  <a:t>tập hợp</a:t>
                </a:r>
                <a:r>
                  <a:rPr lang="vi-VN" sz="2500" b="1">
                    <a:latin typeface="Arial" pitchFamily="34" charset="0"/>
                    <a:cs typeface="Arial" pitchFamily="34" charset="0"/>
                  </a:rPr>
                  <a:t>, một khái niệm cơ bản của Toán học.</a:t>
                </a:r>
              </a:p>
            </p:txBody>
          </p:sp>
          <p:pic>
            <p:nvPicPr>
              <p:cNvPr id="19" name="Picture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58104" y="4800600"/>
                <a:ext cx="1101233" cy="1651849"/>
              </a:xfrm>
              <a:prstGeom prst="rect">
                <a:avLst/>
              </a:prstGeom>
            </p:spPr>
          </p:pic>
        </p:grpSp>
      </p:grpSp>
    </p:spTree>
    <p:extLst>
      <p:ext uri="{BB962C8B-B14F-4D97-AF65-F5344CB8AC3E}">
        <p14:creationId xmlns:p14="http://schemas.microsoft.com/office/powerpoint/2010/main" val="16314112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4" name="Rectangle 13"/>
          <p:cNvSpPr/>
          <p:nvPr/>
        </p:nvSpPr>
        <p:spPr>
          <a:xfrm>
            <a:off x="-812588" y="464057"/>
            <a:ext cx="5463146" cy="5892800"/>
          </a:xfrm>
          <a:custGeom>
            <a:avLst/>
            <a:gdLst/>
            <a:ahLst/>
            <a:cxnLst/>
            <a:rect l="l" t="t" r="r" b="b"/>
            <a:pathLst>
              <a:path w="4098427" h="4419600">
                <a:moveTo>
                  <a:pt x="0" y="0"/>
                </a:moveTo>
                <a:lnTo>
                  <a:pt x="4098427" y="0"/>
                </a:lnTo>
                <a:lnTo>
                  <a:pt x="2588032" y="4419600"/>
                </a:lnTo>
                <a:lnTo>
                  <a:pt x="0" y="441960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45" name="Rectangle 15"/>
          <p:cNvSpPr/>
          <p:nvPr/>
        </p:nvSpPr>
        <p:spPr>
          <a:xfrm rot="1132070">
            <a:off x="3697390" y="-40184"/>
            <a:ext cx="1915577" cy="6882235"/>
          </a:xfrm>
          <a:custGeom>
            <a:avLst/>
            <a:gdLst/>
            <a:ahLst/>
            <a:cxnLst/>
            <a:rect l="l" t="t" r="r" b="b"/>
            <a:pathLst>
              <a:path w="1437057" h="5161676">
                <a:moveTo>
                  <a:pt x="1437057" y="0"/>
                </a:moveTo>
                <a:lnTo>
                  <a:pt x="1437057" y="4670563"/>
                </a:lnTo>
                <a:lnTo>
                  <a:pt x="0" y="5161676"/>
                </a:lnTo>
                <a:lnTo>
                  <a:pt x="0" y="491114"/>
                </a:lnTo>
                <a:close/>
              </a:path>
            </a:pathLst>
          </a:custGeom>
          <a:gradFill>
            <a:gsLst>
              <a:gs pos="0">
                <a:schemeClr val="tx1">
                  <a:alpha val="40000"/>
                </a:schemeClr>
              </a:gs>
              <a:gs pos="100000">
                <a:schemeClr val="bg1">
                  <a:alpha val="3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46" name="Rectangle 15"/>
          <p:cNvSpPr/>
          <p:nvPr/>
        </p:nvSpPr>
        <p:spPr>
          <a:xfrm rot="1132070">
            <a:off x="5733438" y="-40184"/>
            <a:ext cx="1915577" cy="6882235"/>
          </a:xfrm>
          <a:custGeom>
            <a:avLst/>
            <a:gdLst/>
            <a:ahLst/>
            <a:cxnLst/>
            <a:rect l="l" t="t" r="r" b="b"/>
            <a:pathLst>
              <a:path w="1437057" h="5161676">
                <a:moveTo>
                  <a:pt x="1437057" y="0"/>
                </a:moveTo>
                <a:lnTo>
                  <a:pt x="1437057" y="4670563"/>
                </a:lnTo>
                <a:lnTo>
                  <a:pt x="0" y="5161676"/>
                </a:lnTo>
                <a:lnTo>
                  <a:pt x="0" y="491114"/>
                </a:lnTo>
                <a:close/>
              </a:path>
            </a:pathLst>
          </a:custGeom>
          <a:gradFill>
            <a:gsLst>
              <a:gs pos="0">
                <a:schemeClr val="tx1">
                  <a:alpha val="20000"/>
                </a:schemeClr>
              </a:gs>
              <a:gs pos="100000">
                <a:schemeClr val="bg1">
                  <a:alpha val="3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pic>
        <p:nvPicPr>
          <p:cNvPr id="11"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8043" t="17982" r="12601" b="22046"/>
          <a:stretch/>
        </p:blipFill>
        <p:spPr bwMode="auto">
          <a:xfrm>
            <a:off x="1167199" y="869115"/>
            <a:ext cx="1660188" cy="297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6471" t="11198" r="6916" b="28723"/>
          <a:stretch/>
        </p:blipFill>
        <p:spPr bwMode="auto">
          <a:xfrm>
            <a:off x="1115994" y="1219200"/>
            <a:ext cx="2507896" cy="333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6055" t="19121" r="17589" b="20906"/>
          <a:stretch/>
        </p:blipFill>
        <p:spPr bwMode="auto">
          <a:xfrm>
            <a:off x="990697" y="1018100"/>
            <a:ext cx="542890" cy="349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485677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0-#ppt_w/2"/>
                                          </p:val>
                                        </p:tav>
                                        <p:tav tm="100000">
                                          <p:val>
                                            <p:strVal val="#ppt_x"/>
                                          </p:val>
                                        </p:tav>
                                      </p:tavLst>
                                    </p:anim>
                                    <p:anim calcmode="lin" valueType="num">
                                      <p:cBhvr additive="base">
                                        <p:cTn id="8" dur="500" fill="hold"/>
                                        <p:tgtEl>
                                          <p:spTgt spid="4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5"/>
                                        </p:tgtEl>
                                        <p:attrNameLst>
                                          <p:attrName>style.visibility</p:attrName>
                                        </p:attrNameLst>
                                      </p:cBhvr>
                                      <p:to>
                                        <p:strVal val="visible"/>
                                      </p:to>
                                    </p:set>
                                    <p:anim calcmode="lin" valueType="num">
                                      <p:cBhvr additive="base">
                                        <p:cTn id="11" dur="500" fill="hold"/>
                                        <p:tgtEl>
                                          <p:spTgt spid="45"/>
                                        </p:tgtEl>
                                        <p:attrNameLst>
                                          <p:attrName>ppt_x</p:attrName>
                                        </p:attrNameLst>
                                      </p:cBhvr>
                                      <p:tavLst>
                                        <p:tav tm="0">
                                          <p:val>
                                            <p:strVal val="0-#ppt_w/2"/>
                                          </p:val>
                                        </p:tav>
                                        <p:tav tm="100000">
                                          <p:val>
                                            <p:strVal val="#ppt_x"/>
                                          </p:val>
                                        </p:tav>
                                      </p:tavLst>
                                    </p:anim>
                                    <p:anim calcmode="lin" valueType="num">
                                      <p:cBhvr additive="base">
                                        <p:cTn id="12" dur="500" fill="hold"/>
                                        <p:tgtEl>
                                          <p:spTgt spid="45"/>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8" fill="hold" grpId="0" nodeType="afterEffect">
                                  <p:stCondLst>
                                    <p:cond delay="0"/>
                                  </p:stCondLst>
                                  <p:childTnLst>
                                    <p:set>
                                      <p:cBhvr>
                                        <p:cTn id="15" dur="1" fill="hold">
                                          <p:stCondLst>
                                            <p:cond delay="0"/>
                                          </p:stCondLst>
                                        </p:cTn>
                                        <p:tgtEl>
                                          <p:spTgt spid="46"/>
                                        </p:tgtEl>
                                        <p:attrNameLst>
                                          <p:attrName>style.visibility</p:attrName>
                                        </p:attrNameLst>
                                      </p:cBhvr>
                                      <p:to>
                                        <p:strVal val="visible"/>
                                      </p:to>
                                    </p:set>
                                    <p:anim calcmode="lin" valueType="num">
                                      <p:cBhvr additive="base">
                                        <p:cTn id="16" dur="600" fill="hold"/>
                                        <p:tgtEl>
                                          <p:spTgt spid="46"/>
                                        </p:tgtEl>
                                        <p:attrNameLst>
                                          <p:attrName>ppt_x</p:attrName>
                                        </p:attrNameLst>
                                      </p:cBhvr>
                                      <p:tavLst>
                                        <p:tav tm="0">
                                          <p:val>
                                            <p:strVal val="0-#ppt_w/2"/>
                                          </p:val>
                                        </p:tav>
                                        <p:tav tm="100000">
                                          <p:val>
                                            <p:strVal val="#ppt_x"/>
                                          </p:val>
                                        </p:tav>
                                      </p:tavLst>
                                    </p:anim>
                                    <p:anim calcmode="lin" valueType="num">
                                      <p:cBhvr additive="base">
                                        <p:cTn id="17" dur="600" fill="hold"/>
                                        <p:tgtEl>
                                          <p:spTgt spid="46"/>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100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1+#ppt_w/2"/>
                                          </p:val>
                                        </p:tav>
                                        <p:tav tm="100000">
                                          <p:val>
                                            <p:strVal val="#ppt_x"/>
                                          </p:val>
                                        </p:tav>
                                      </p:tavLst>
                                    </p:anim>
                                    <p:anim calcmode="lin" valueType="num">
                                      <p:cBhvr additive="base">
                                        <p:cTn id="21" dur="500" fill="hold"/>
                                        <p:tgtEl>
                                          <p:spTgt spid="11"/>
                                        </p:tgtEl>
                                        <p:attrNameLst>
                                          <p:attrName>ppt_y</p:attrName>
                                        </p:attrNameLst>
                                      </p:cBhvr>
                                      <p:tavLst>
                                        <p:tav tm="0">
                                          <p:val>
                                            <p:strVal val="#ppt_y"/>
                                          </p:val>
                                        </p:tav>
                                        <p:tav tm="100000">
                                          <p:val>
                                            <p:strVal val="#ppt_y"/>
                                          </p:val>
                                        </p:tav>
                                      </p:tavLst>
                                    </p:anim>
                                  </p:childTnLst>
                                </p:cTn>
                              </p:par>
                              <p:par>
                                <p:cTn id="22" presetID="2" presetClass="entr" presetSubtype="8" fill="hold" nodeType="withEffect">
                                  <p:stCondLst>
                                    <p:cond delay="100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0-#ppt_w/2"/>
                                          </p:val>
                                        </p:tav>
                                        <p:tav tm="100000">
                                          <p:val>
                                            <p:strVal val="#ppt_x"/>
                                          </p:val>
                                        </p:tav>
                                      </p:tavLst>
                                    </p:anim>
                                    <p:anim calcmode="lin" valueType="num">
                                      <p:cBhvr additive="base">
                                        <p:cTn id="25" dur="500" fill="hold"/>
                                        <p:tgtEl>
                                          <p:spTgt spid="13"/>
                                        </p:tgtEl>
                                        <p:attrNameLst>
                                          <p:attrName>ppt_y</p:attrName>
                                        </p:attrNameLst>
                                      </p:cBhvr>
                                      <p:tavLst>
                                        <p:tav tm="0">
                                          <p:val>
                                            <p:strVal val="#ppt_y"/>
                                          </p:val>
                                        </p:tav>
                                        <p:tav tm="100000">
                                          <p:val>
                                            <p:strVal val="#ppt_y"/>
                                          </p:val>
                                        </p:tav>
                                      </p:tavLst>
                                    </p:anim>
                                  </p:childTnLst>
                                </p:cTn>
                              </p:par>
                              <p:par>
                                <p:cTn id="26" presetID="2" presetClass="entr" presetSubtype="4" fill="hold" nodeType="withEffect">
                                  <p:stCondLst>
                                    <p:cond delay="100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animBg="1"/>
      <p:bldP spid="4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447214" y="647700"/>
            <a:ext cx="2370598" cy="477054"/>
          </a:xfrm>
          <a:prstGeom prst="rect">
            <a:avLst/>
          </a:prstGeom>
          <a:noFill/>
        </p:spPr>
        <p:txBody>
          <a:bodyPr wrap="square" rtlCol="0">
            <a:spAutoFit/>
          </a:bodyPr>
          <a:lstStyle/>
          <a:p>
            <a:pPr marL="457200" indent="-457200">
              <a:buFont typeface="Wingdings" pitchFamily="2" charset="2"/>
              <a:buChar char="q"/>
            </a:pPr>
            <a:r>
              <a:rPr lang="en-US" sz="2500" b="1" i="1" smtClean="0">
                <a:solidFill>
                  <a:srgbClr val="C00000"/>
                </a:solidFill>
                <a:latin typeface="Arial" pitchFamily="34" charset="0"/>
                <a:cs typeface="Arial" pitchFamily="34" charset="0"/>
              </a:rPr>
              <a:t>Tập hợp  .</a:t>
            </a:r>
            <a:endParaRPr lang="vi-VN" sz="2500" b="1" i="1">
              <a:solidFill>
                <a:srgbClr val="C00000"/>
              </a:solidFill>
              <a:latin typeface="Arial" pitchFamily="34" charset="0"/>
              <a:cs typeface="Arial" pitchFamily="34" charset="0"/>
            </a:endParaRPr>
          </a:p>
        </p:txBody>
      </p:sp>
      <p:sp>
        <p:nvSpPr>
          <p:cNvPr id="33" name="AutoShape 4"/>
          <p:cNvSpPr>
            <a:spLocks noChangeArrowheads="1"/>
          </p:cNvSpPr>
          <p:nvPr/>
        </p:nvSpPr>
        <p:spPr bwMode="gray">
          <a:xfrm>
            <a:off x="447214" y="95249"/>
            <a:ext cx="5913898" cy="438151"/>
          </a:xfrm>
          <a:prstGeom prst="roundRect">
            <a:avLst>
              <a:gd name="adj" fmla="val 50000"/>
            </a:avLst>
          </a:prstGeom>
          <a:solidFill>
            <a:schemeClr val="accent5">
              <a:lumMod val="50000"/>
            </a:schemeClr>
          </a:soli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smtClean="0">
                <a:solidFill>
                  <a:schemeClr val="bg1"/>
                </a:solidFill>
                <a:latin typeface="Arial" pitchFamily="34" charset="0"/>
                <a:cs typeface="Arial" pitchFamily="34" charset="0"/>
              </a:rPr>
              <a:t>  </a:t>
            </a:r>
            <a:r>
              <a:rPr lang="en-US" sz="2000" b="1" smtClean="0">
                <a:solidFill>
                  <a:schemeClr val="bg1"/>
                </a:solidFill>
                <a:latin typeface="Arial" pitchFamily="34" charset="0"/>
                <a:cs typeface="Arial" pitchFamily="34" charset="0"/>
              </a:rPr>
              <a:t>1  . TẬP HỢP VÀ PHẦN TỬ CỦA TẬP HỢP </a:t>
            </a:r>
            <a:endParaRPr lang="vi-VN" sz="2000" b="1">
              <a:solidFill>
                <a:schemeClr val="bg1"/>
              </a:solidFill>
              <a:latin typeface="Arial" pitchFamily="34" charset="0"/>
              <a:cs typeface="Arial" pitchFamily="34" charset="0"/>
            </a:endParaRPr>
          </a:p>
        </p:txBody>
      </p:sp>
      <p:sp>
        <p:nvSpPr>
          <p:cNvPr id="12" name="TextBox 11"/>
          <p:cNvSpPr txBox="1"/>
          <p:nvPr/>
        </p:nvSpPr>
        <p:spPr>
          <a:xfrm>
            <a:off x="531812" y="1124754"/>
            <a:ext cx="7848600" cy="861774"/>
          </a:xfrm>
          <a:prstGeom prst="rect">
            <a:avLst/>
          </a:prstGeom>
          <a:noFill/>
        </p:spPr>
        <p:txBody>
          <a:bodyPr wrap="square" rtlCol="0">
            <a:spAutoFit/>
          </a:bodyPr>
          <a:lstStyle/>
          <a:p>
            <a:pPr marL="342900" indent="-342900">
              <a:buFont typeface="Arial" pitchFamily="34" charset="0"/>
              <a:buChar char="•"/>
            </a:pPr>
            <a:r>
              <a:rPr lang="vi-VN" sz="2500" b="1">
                <a:latin typeface="Arial" pitchFamily="34" charset="0"/>
                <a:cs typeface="Arial" pitchFamily="34" charset="0"/>
              </a:rPr>
              <a:t>Trên Hình 1.1 </a:t>
            </a:r>
            <a:r>
              <a:rPr lang="vi-VN" sz="2500" b="1" smtClean="0">
                <a:latin typeface="Arial" pitchFamily="34" charset="0"/>
                <a:cs typeface="Arial" pitchFamily="34" charset="0"/>
              </a:rPr>
              <a:t>ta </a:t>
            </a:r>
            <a:r>
              <a:rPr lang="vi-VN" sz="2500" b="1">
                <a:latin typeface="Arial" pitchFamily="34" charset="0"/>
                <a:cs typeface="Arial" pitchFamily="34" charset="0"/>
              </a:rPr>
              <a:t>có tập hợp các bông hồng trong lọ hoa.</a:t>
            </a:r>
          </a:p>
        </p:txBody>
      </p:sp>
      <p:sp>
        <p:nvSpPr>
          <p:cNvPr id="13" name="TextBox 12"/>
          <p:cNvSpPr txBox="1"/>
          <p:nvPr/>
        </p:nvSpPr>
        <p:spPr>
          <a:xfrm>
            <a:off x="531812" y="1982004"/>
            <a:ext cx="7848600" cy="861774"/>
          </a:xfrm>
          <a:prstGeom prst="rect">
            <a:avLst/>
          </a:prstGeom>
          <a:noFill/>
        </p:spPr>
        <p:txBody>
          <a:bodyPr wrap="square" rtlCol="0">
            <a:spAutoFit/>
          </a:bodyPr>
          <a:lstStyle/>
          <a:p>
            <a:pPr marL="342900" indent="-342900">
              <a:buFont typeface="Arial" pitchFamily="34" charset="0"/>
              <a:buChar char="•"/>
            </a:pPr>
            <a:r>
              <a:rPr lang="vi-VN" sz="2500" b="1">
                <a:latin typeface="Arial" pitchFamily="34" charset="0"/>
                <a:cs typeface="Arial" pitchFamily="34" charset="0"/>
              </a:rPr>
              <a:t>Trên Hình 1.2 ta có tập hợp các con cá vàng trong bình cá.</a:t>
            </a:r>
          </a:p>
        </p:txBody>
      </p:sp>
      <p:sp>
        <p:nvSpPr>
          <p:cNvPr id="14" name="TextBox 13"/>
          <p:cNvSpPr txBox="1"/>
          <p:nvPr/>
        </p:nvSpPr>
        <p:spPr>
          <a:xfrm>
            <a:off x="531812" y="2843778"/>
            <a:ext cx="7848600" cy="1246495"/>
          </a:xfrm>
          <a:prstGeom prst="rect">
            <a:avLst/>
          </a:prstGeom>
          <a:noFill/>
        </p:spPr>
        <p:txBody>
          <a:bodyPr wrap="square" rtlCol="0">
            <a:spAutoFit/>
          </a:bodyPr>
          <a:lstStyle/>
          <a:p>
            <a:pPr marL="342900" indent="-342900" algn="just">
              <a:buFont typeface="Arial" pitchFamily="34" charset="0"/>
              <a:buChar char="•"/>
            </a:pPr>
            <a:r>
              <a:rPr lang="vi-VN" sz="2500" b="1">
                <a:latin typeface="Arial" pitchFamily="34" charset="0"/>
                <a:cs typeface="Arial" pitchFamily="34" charset="0"/>
              </a:rPr>
              <a:t>Hình 1.3 biểu diễn tập hợp gồm các số </a:t>
            </a:r>
            <a:r>
              <a:rPr lang="vi-VN" sz="2500" b="1" smtClean="0">
                <a:latin typeface="Arial" pitchFamily="34" charset="0"/>
                <a:cs typeface="Arial" pitchFamily="34" charset="0"/>
              </a:rPr>
              <a:t>4 </a:t>
            </a:r>
            <a:r>
              <a:rPr lang="vi-VN" sz="2500" b="1">
                <a:latin typeface="Arial" pitchFamily="34" charset="0"/>
                <a:cs typeface="Arial" pitchFamily="34" charset="0"/>
              </a:rPr>
              <a:t>; 1 ; </a:t>
            </a:r>
            <a:r>
              <a:rPr lang="vi-VN" sz="2500" b="1" smtClean="0">
                <a:latin typeface="Arial" pitchFamily="34" charset="0"/>
                <a:cs typeface="Arial" pitchFamily="34" charset="0"/>
              </a:rPr>
              <a:t>9 </a:t>
            </a:r>
            <a:r>
              <a:rPr lang="vi-VN" sz="2500" b="1">
                <a:latin typeface="Arial" pitchFamily="34" charset="0"/>
                <a:cs typeface="Arial" pitchFamily="34" charset="0"/>
              </a:rPr>
              <a:t>và 8 </a:t>
            </a:r>
            <a:r>
              <a:rPr lang="vi-VN" sz="2500" b="1" smtClean="0">
                <a:latin typeface="Arial" pitchFamily="34" charset="0"/>
                <a:cs typeface="Arial" pitchFamily="34" charset="0"/>
              </a:rPr>
              <a:t>Nếu </a:t>
            </a:r>
            <a:r>
              <a:rPr lang="vi-VN" sz="2500" b="1">
                <a:latin typeface="Arial" pitchFamily="34" charset="0"/>
                <a:cs typeface="Arial" pitchFamily="34" charset="0"/>
              </a:rPr>
              <a:t>kí hiệu </a:t>
            </a:r>
            <a:r>
              <a:rPr lang="en-US" sz="2500" b="1" smtClean="0">
                <a:latin typeface="Arial" pitchFamily="34" charset="0"/>
                <a:cs typeface="Arial" pitchFamily="34" charset="0"/>
              </a:rPr>
              <a:t>M</a:t>
            </a:r>
            <a:r>
              <a:rPr lang="vi-VN" sz="2500" b="1" smtClean="0">
                <a:latin typeface="Arial" pitchFamily="34" charset="0"/>
                <a:cs typeface="Arial" pitchFamily="34" charset="0"/>
              </a:rPr>
              <a:t> </a:t>
            </a:r>
            <a:r>
              <a:rPr lang="vi-VN" sz="2500" b="1">
                <a:latin typeface="Arial" pitchFamily="34" charset="0"/>
                <a:cs typeface="Arial" pitchFamily="34" charset="0"/>
              </a:rPr>
              <a:t>là tập hợp này </a:t>
            </a:r>
            <a:r>
              <a:rPr lang="vi-VN" sz="2500" b="1" smtClean="0">
                <a:latin typeface="Arial" pitchFamily="34" charset="0"/>
                <a:cs typeface="Arial" pitchFamily="34" charset="0"/>
              </a:rPr>
              <a:t>th</a:t>
            </a:r>
            <a:r>
              <a:rPr lang="en-US" sz="2500" b="1">
                <a:latin typeface="Arial" pitchFamily="34" charset="0"/>
                <a:cs typeface="Arial" pitchFamily="34" charset="0"/>
              </a:rPr>
              <a:t>ì</a:t>
            </a:r>
            <a:r>
              <a:rPr lang="vi-VN" sz="2500" b="1" smtClean="0">
                <a:latin typeface="Arial" pitchFamily="34" charset="0"/>
                <a:cs typeface="Arial" pitchFamily="34" charset="0"/>
              </a:rPr>
              <a:t> </a:t>
            </a:r>
            <a:r>
              <a:rPr lang="vi-VN" sz="2500" b="1">
                <a:latin typeface="Arial" pitchFamily="34" charset="0"/>
                <a:cs typeface="Arial" pitchFamily="34" charset="0"/>
              </a:rPr>
              <a:t>các số </a:t>
            </a:r>
            <a:r>
              <a:rPr lang="vi-VN" sz="2500" b="1" smtClean="0">
                <a:latin typeface="Arial" pitchFamily="34" charset="0"/>
                <a:cs typeface="Arial" pitchFamily="34" charset="0"/>
              </a:rPr>
              <a:t>4 </a:t>
            </a:r>
            <a:r>
              <a:rPr lang="vi-VN" sz="2500" b="1">
                <a:latin typeface="Arial" pitchFamily="34" charset="0"/>
                <a:cs typeface="Arial" pitchFamily="34" charset="0"/>
              </a:rPr>
              <a:t>; 1 ; </a:t>
            </a:r>
            <a:r>
              <a:rPr lang="vi-VN" sz="2500" b="1" smtClean="0">
                <a:latin typeface="Arial" pitchFamily="34" charset="0"/>
                <a:cs typeface="Arial" pitchFamily="34" charset="0"/>
              </a:rPr>
              <a:t>9 </a:t>
            </a:r>
            <a:r>
              <a:rPr lang="vi-VN" sz="2500" b="1">
                <a:latin typeface="Arial" pitchFamily="34" charset="0"/>
                <a:cs typeface="Arial" pitchFamily="34" charset="0"/>
              </a:rPr>
              <a:t>và 8 là các phần tử của tập hợp  .</a:t>
            </a:r>
          </a:p>
        </p:txBody>
      </p:sp>
      <p:sp>
        <p:nvSpPr>
          <p:cNvPr id="15" name="TextBox 14"/>
          <p:cNvSpPr txBox="1"/>
          <p:nvPr/>
        </p:nvSpPr>
        <p:spPr>
          <a:xfrm>
            <a:off x="531812" y="4090273"/>
            <a:ext cx="7848600" cy="1246495"/>
          </a:xfrm>
          <a:prstGeom prst="rect">
            <a:avLst/>
          </a:prstGeom>
          <a:noFill/>
        </p:spPr>
        <p:txBody>
          <a:bodyPr wrap="square" rtlCol="0">
            <a:spAutoFit/>
          </a:bodyPr>
          <a:lstStyle/>
          <a:p>
            <a:pPr marL="342900" indent="-342900" algn="just">
              <a:buFont typeface="Arial" pitchFamily="34" charset="0"/>
              <a:buChar char="•"/>
            </a:pPr>
            <a:r>
              <a:rPr lang="vi-VN" sz="2500" b="1">
                <a:latin typeface="Arial" pitchFamily="34" charset="0"/>
                <a:cs typeface="Arial" pitchFamily="34" charset="0"/>
              </a:rPr>
              <a:t>Gọi B là tập hợp các chữ cái viết thường trong tiếng Việt. Khi </a:t>
            </a:r>
            <a:r>
              <a:rPr lang="vi-VN" sz="2500" b="1" smtClean="0">
                <a:latin typeface="Arial" pitchFamily="34" charset="0"/>
                <a:cs typeface="Arial" pitchFamily="34" charset="0"/>
              </a:rPr>
              <a:t>đó</a:t>
            </a:r>
            <a:r>
              <a:rPr lang="en-US" sz="2500" b="1" smtClean="0">
                <a:latin typeface="Arial" pitchFamily="34" charset="0"/>
                <a:cs typeface="Arial" pitchFamily="34" charset="0"/>
              </a:rPr>
              <a:t> a, b, c …</a:t>
            </a:r>
            <a:r>
              <a:rPr lang="vi-VN" sz="2500" b="1" smtClean="0">
                <a:latin typeface="Arial" pitchFamily="34" charset="0"/>
                <a:cs typeface="Arial" pitchFamily="34" charset="0"/>
              </a:rPr>
              <a:t> </a:t>
            </a:r>
            <a:r>
              <a:rPr lang="vi-VN" sz="2500" b="1">
                <a:latin typeface="Arial" pitchFamily="34" charset="0"/>
                <a:cs typeface="Arial" pitchFamily="34" charset="0"/>
              </a:rPr>
              <a:t>là những phần tử của tập hợp </a:t>
            </a:r>
            <a:r>
              <a:rPr lang="en-US" sz="2500" b="1" smtClean="0">
                <a:latin typeface="Arial" pitchFamily="34" charset="0"/>
                <a:cs typeface="Arial" pitchFamily="34" charset="0"/>
              </a:rPr>
              <a:t>B</a:t>
            </a:r>
            <a:r>
              <a:rPr lang="vi-VN" sz="2500" b="1" smtClean="0">
                <a:latin typeface="Arial" pitchFamily="34" charset="0"/>
                <a:cs typeface="Arial" pitchFamily="34" charset="0"/>
              </a:rPr>
              <a:t> </a:t>
            </a:r>
            <a:r>
              <a:rPr lang="vi-VN" sz="2500" b="1">
                <a:latin typeface="Arial" pitchFamily="34" charset="0"/>
                <a:cs typeface="Arial" pitchFamily="34" charset="0"/>
              </a:rPr>
              <a:t>.</a:t>
            </a:r>
          </a:p>
        </p:txBody>
      </p:sp>
      <p:grpSp>
        <p:nvGrpSpPr>
          <p:cNvPr id="6" name="Group 5"/>
          <p:cNvGrpSpPr/>
          <p:nvPr/>
        </p:nvGrpSpPr>
        <p:grpSpPr>
          <a:xfrm>
            <a:off x="9649615" y="195284"/>
            <a:ext cx="1496312" cy="2049149"/>
            <a:chOff x="9802015" y="195284"/>
            <a:chExt cx="1496312" cy="2049149"/>
          </a:xfrm>
        </p:grpSpPr>
        <p:pic>
          <p:nvPicPr>
            <p:cNvPr id="16"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926" t="-1" r="7187" b="3497"/>
            <a:stretch/>
          </p:blipFill>
          <p:spPr bwMode="auto">
            <a:xfrm>
              <a:off x="9802015" y="195284"/>
              <a:ext cx="1496312" cy="1701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Box 20"/>
            <p:cNvSpPr txBox="1"/>
            <p:nvPr/>
          </p:nvSpPr>
          <p:spPr>
            <a:xfrm>
              <a:off x="10001647" y="1905879"/>
              <a:ext cx="1167604" cy="338554"/>
            </a:xfrm>
            <a:prstGeom prst="rect">
              <a:avLst/>
            </a:prstGeom>
            <a:noFill/>
          </p:spPr>
          <p:txBody>
            <a:bodyPr wrap="square" rtlCol="0">
              <a:spAutoFit/>
            </a:bodyPr>
            <a:lstStyle/>
            <a:p>
              <a:pPr algn="ctr"/>
              <a:r>
                <a:rPr lang="en-US" sz="1600" b="1" smtClean="0">
                  <a:solidFill>
                    <a:schemeClr val="accent6">
                      <a:lumMod val="75000"/>
                    </a:schemeClr>
                  </a:solidFill>
                  <a:latin typeface="Arial" pitchFamily="34" charset="0"/>
                  <a:cs typeface="Arial" pitchFamily="34" charset="0"/>
                </a:rPr>
                <a:t>Hình 1.1</a:t>
              </a:r>
              <a:endParaRPr lang="vi-VN" sz="1600" b="1">
                <a:solidFill>
                  <a:schemeClr val="accent6">
                    <a:lumMod val="75000"/>
                  </a:schemeClr>
                </a:solidFill>
                <a:latin typeface="Arial" pitchFamily="34" charset="0"/>
                <a:cs typeface="Arial" pitchFamily="34" charset="0"/>
              </a:endParaRPr>
            </a:p>
          </p:txBody>
        </p:sp>
      </p:grpSp>
      <p:grpSp>
        <p:nvGrpSpPr>
          <p:cNvPr id="7" name="Group 6"/>
          <p:cNvGrpSpPr/>
          <p:nvPr/>
        </p:nvGrpSpPr>
        <p:grpSpPr>
          <a:xfrm>
            <a:off x="9447212" y="2362200"/>
            <a:ext cx="1971675" cy="2057400"/>
            <a:chOff x="9599612" y="2362200"/>
            <a:chExt cx="1971675" cy="2057400"/>
          </a:xfrm>
        </p:grpSpPr>
        <p:pic>
          <p:nvPicPr>
            <p:cNvPr id="20" name="Picture 3"/>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contrast="30000"/>
                      </a14:imgEffect>
                    </a14:imgLayer>
                  </a14:imgProps>
                </a:ext>
                <a:ext uri="{28A0092B-C50C-407E-A947-70E740481C1C}">
                  <a14:useLocalDpi xmlns:a14="http://schemas.microsoft.com/office/drawing/2010/main" val="0"/>
                </a:ext>
              </a:extLst>
            </a:blip>
            <a:srcRect/>
            <a:stretch>
              <a:fillRect/>
            </a:stretch>
          </p:blipFill>
          <p:spPr bwMode="auto">
            <a:xfrm>
              <a:off x="9599612" y="2362200"/>
              <a:ext cx="1971675"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TextBox 21"/>
            <p:cNvSpPr txBox="1"/>
            <p:nvPr/>
          </p:nvSpPr>
          <p:spPr>
            <a:xfrm>
              <a:off x="10030615" y="4067979"/>
              <a:ext cx="1167604" cy="338554"/>
            </a:xfrm>
            <a:prstGeom prst="rect">
              <a:avLst/>
            </a:prstGeom>
            <a:noFill/>
          </p:spPr>
          <p:txBody>
            <a:bodyPr wrap="square" rtlCol="0">
              <a:spAutoFit/>
            </a:bodyPr>
            <a:lstStyle/>
            <a:p>
              <a:pPr algn="ctr"/>
              <a:r>
                <a:rPr lang="en-US" sz="1600" b="1" smtClean="0">
                  <a:solidFill>
                    <a:schemeClr val="accent6">
                      <a:lumMod val="75000"/>
                    </a:schemeClr>
                  </a:solidFill>
                  <a:latin typeface="Arial" pitchFamily="34" charset="0"/>
                  <a:cs typeface="Arial" pitchFamily="34" charset="0"/>
                </a:rPr>
                <a:t>Hình 1.2</a:t>
              </a:r>
              <a:endParaRPr lang="vi-VN" sz="1600" b="1">
                <a:solidFill>
                  <a:schemeClr val="accent6">
                    <a:lumMod val="75000"/>
                  </a:schemeClr>
                </a:solidFill>
                <a:latin typeface="Arial" pitchFamily="34" charset="0"/>
                <a:cs typeface="Arial" pitchFamily="34" charset="0"/>
              </a:endParaRPr>
            </a:p>
          </p:txBody>
        </p:sp>
      </p:grpSp>
      <p:grpSp>
        <p:nvGrpSpPr>
          <p:cNvPr id="5" name="Group 4"/>
          <p:cNvGrpSpPr/>
          <p:nvPr/>
        </p:nvGrpSpPr>
        <p:grpSpPr>
          <a:xfrm>
            <a:off x="8456612" y="4462046"/>
            <a:ext cx="3472295" cy="2243554"/>
            <a:chOff x="8550852" y="4419600"/>
            <a:chExt cx="3472295" cy="2243554"/>
          </a:xfrm>
        </p:grpSpPr>
        <p:pic>
          <p:nvPicPr>
            <p:cNvPr id="747541" name="Picture 2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50852" y="4419600"/>
              <a:ext cx="3472295" cy="2017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TextBox 24"/>
            <p:cNvSpPr txBox="1"/>
            <p:nvPr/>
          </p:nvSpPr>
          <p:spPr>
            <a:xfrm>
              <a:off x="10001647" y="6324600"/>
              <a:ext cx="1167604" cy="338554"/>
            </a:xfrm>
            <a:prstGeom prst="rect">
              <a:avLst/>
            </a:prstGeom>
            <a:noFill/>
          </p:spPr>
          <p:txBody>
            <a:bodyPr wrap="square" rtlCol="0">
              <a:spAutoFit/>
            </a:bodyPr>
            <a:lstStyle/>
            <a:p>
              <a:pPr algn="ctr"/>
              <a:r>
                <a:rPr lang="en-US" sz="1600" b="1" smtClean="0">
                  <a:solidFill>
                    <a:schemeClr val="accent6">
                      <a:lumMod val="75000"/>
                    </a:schemeClr>
                  </a:solidFill>
                  <a:latin typeface="Arial" pitchFamily="34" charset="0"/>
                  <a:cs typeface="Arial" pitchFamily="34" charset="0"/>
                </a:rPr>
                <a:t>Hình 1.3</a:t>
              </a:r>
              <a:endParaRPr lang="vi-VN" sz="1600" b="1">
                <a:solidFill>
                  <a:schemeClr val="accent6">
                    <a:lumMod val="75000"/>
                  </a:schemeClr>
                </a:solidFill>
                <a:latin typeface="Arial" pitchFamily="34" charset="0"/>
                <a:cs typeface="Arial" pitchFamily="34" charset="0"/>
              </a:endParaRPr>
            </a:p>
          </p:txBody>
        </p:sp>
      </p:grpSp>
    </p:spTree>
    <p:extLst>
      <p:ext uri="{BB962C8B-B14F-4D97-AF65-F5344CB8AC3E}">
        <p14:creationId xmlns:p14="http://schemas.microsoft.com/office/powerpoint/2010/main" val="382573594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left)">
                                      <p:cBhvr>
                                        <p:cTn id="21" dur="500"/>
                                        <p:tgtEl>
                                          <p:spTgt spid="13"/>
                                        </p:tgtEl>
                                      </p:cBhvr>
                                    </p:animEffect>
                                  </p:childTnLst>
                                </p:cTn>
                              </p:par>
                            </p:childTnLst>
                          </p:cTn>
                        </p:par>
                        <p:par>
                          <p:cTn id="22" fill="hold">
                            <p:stCondLst>
                              <p:cond delay="500"/>
                            </p:stCondLst>
                            <p:childTnLst>
                              <p:par>
                                <p:cTn id="23" presetID="22" presetClass="entr" presetSubtype="8"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par>
                          <p:cTn id="31" fill="hold">
                            <p:stCondLst>
                              <p:cond delay="500"/>
                            </p:stCondLst>
                            <p:childTnLst>
                              <p:par>
                                <p:cTn id="32" presetID="22" presetClass="entr" presetSubtype="8" fill="hold"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left)">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2" grpId="0"/>
      <p:bldP spid="13" grpId="0"/>
      <p:bldP spid="14"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447214" y="647700"/>
            <a:ext cx="2370598" cy="477054"/>
          </a:xfrm>
          <a:prstGeom prst="rect">
            <a:avLst/>
          </a:prstGeom>
          <a:noFill/>
        </p:spPr>
        <p:txBody>
          <a:bodyPr wrap="square" rtlCol="0">
            <a:spAutoFit/>
          </a:bodyPr>
          <a:lstStyle/>
          <a:p>
            <a:pPr marL="457200" indent="-457200">
              <a:buFont typeface="Wingdings" pitchFamily="2" charset="2"/>
              <a:buChar char="q"/>
            </a:pPr>
            <a:r>
              <a:rPr lang="en-US" sz="2500" b="1" i="1" smtClean="0">
                <a:solidFill>
                  <a:srgbClr val="C00000"/>
                </a:solidFill>
                <a:latin typeface="Arial" pitchFamily="34" charset="0"/>
                <a:cs typeface="Arial" pitchFamily="34" charset="0"/>
              </a:rPr>
              <a:t>Tập hợp  .</a:t>
            </a:r>
            <a:endParaRPr lang="vi-VN" sz="2500" b="1" i="1">
              <a:solidFill>
                <a:srgbClr val="C00000"/>
              </a:solidFill>
              <a:latin typeface="Arial" pitchFamily="34" charset="0"/>
              <a:cs typeface="Arial" pitchFamily="34" charset="0"/>
            </a:endParaRPr>
          </a:p>
        </p:txBody>
      </p:sp>
      <p:sp>
        <p:nvSpPr>
          <p:cNvPr id="12" name="AutoShape 4"/>
          <p:cNvSpPr>
            <a:spLocks noChangeArrowheads="1"/>
          </p:cNvSpPr>
          <p:nvPr/>
        </p:nvSpPr>
        <p:spPr bwMode="gray">
          <a:xfrm>
            <a:off x="303212" y="95249"/>
            <a:ext cx="5673104" cy="438151"/>
          </a:xfrm>
          <a:prstGeom prst="roundRect">
            <a:avLst>
              <a:gd name="adj" fmla="val 50000"/>
            </a:avLst>
          </a:prstGeom>
          <a:solidFill>
            <a:schemeClr val="accent5">
              <a:lumMod val="50000"/>
            </a:schemeClr>
          </a:soli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smtClean="0">
                <a:solidFill>
                  <a:schemeClr val="bg1"/>
                </a:solidFill>
                <a:latin typeface="Arial" pitchFamily="34" charset="0"/>
                <a:cs typeface="Arial" pitchFamily="34" charset="0"/>
              </a:rPr>
              <a:t>  </a:t>
            </a:r>
            <a:r>
              <a:rPr lang="en-US" sz="2000" b="1" smtClean="0">
                <a:solidFill>
                  <a:schemeClr val="bg1"/>
                </a:solidFill>
                <a:latin typeface="Arial" pitchFamily="34" charset="0"/>
                <a:cs typeface="Arial" pitchFamily="34" charset="0"/>
              </a:rPr>
              <a:t>1  . TẬP HỢP VÀ PHẦN TỬ CỦA TẬP HỢP </a:t>
            </a:r>
            <a:endParaRPr lang="vi-VN" sz="2000" b="1">
              <a:solidFill>
                <a:schemeClr val="bg1"/>
              </a:solidFill>
              <a:latin typeface="Arial" pitchFamily="34" charset="0"/>
              <a:cs typeface="Arial" pitchFamily="34" charset="0"/>
            </a:endParaRPr>
          </a:p>
        </p:txBody>
      </p:sp>
      <p:sp>
        <p:nvSpPr>
          <p:cNvPr id="14" name="TextBox 13"/>
          <p:cNvSpPr txBox="1"/>
          <p:nvPr/>
        </p:nvSpPr>
        <p:spPr>
          <a:xfrm>
            <a:off x="1196974" y="6189821"/>
            <a:ext cx="10612438" cy="492443"/>
          </a:xfrm>
          <a:prstGeom prst="rect">
            <a:avLst/>
          </a:prstGeom>
          <a:solidFill>
            <a:schemeClr val="accent5">
              <a:lumMod val="20000"/>
              <a:lumOff val="80000"/>
            </a:schemeClr>
          </a:solidFill>
        </p:spPr>
        <p:txBody>
          <a:bodyPr wrap="square" rtlCol="0">
            <a:spAutoFit/>
          </a:bodyPr>
          <a:lstStyle/>
          <a:p>
            <a:pPr marL="457200" indent="-457200" algn="just">
              <a:buFont typeface="Wingdings" pitchFamily="2" charset="2"/>
              <a:buChar char="q"/>
            </a:pPr>
            <a:r>
              <a:rPr lang="en-US" sz="2500" b="1" smtClean="0">
                <a:solidFill>
                  <a:srgbClr val="C00000"/>
                </a:solidFill>
                <a:latin typeface="Arial" pitchFamily="34" charset="0"/>
                <a:cs typeface="Arial" pitchFamily="34" charset="0"/>
              </a:rPr>
              <a:t>Chú ý : </a:t>
            </a:r>
            <a:r>
              <a:rPr lang="en-US" sz="2500" b="1" smtClean="0">
                <a:latin typeface="Arial" pitchFamily="34" charset="0"/>
                <a:cs typeface="Arial" pitchFamily="34" charset="0"/>
              </a:rPr>
              <a:t>Khi x thuộc A, ta còn nói “x nằm trong A” hay “A chứa x”.</a:t>
            </a:r>
            <a:endParaRPr lang="en-US" sz="2500" b="1">
              <a:latin typeface="Arial" pitchFamily="34" charset="0"/>
              <a:cs typeface="Arial" pitchFamily="34" charset="0"/>
            </a:endParaRPr>
          </a:p>
        </p:txBody>
      </p:sp>
      <p:pic>
        <p:nvPicPr>
          <p:cNvPr id="76083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1129" y="3843469"/>
            <a:ext cx="3667125" cy="17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7468468" y="3951921"/>
            <a:ext cx="3379662" cy="2171668"/>
            <a:chOff x="7468468" y="3951921"/>
            <a:chExt cx="3379662" cy="2171668"/>
          </a:xfrm>
        </p:grpSpPr>
        <p:sp>
          <p:nvSpPr>
            <p:cNvPr id="2" name="Rounded Rectangular Callout 1"/>
            <p:cNvSpPr/>
            <p:nvPr/>
          </p:nvSpPr>
          <p:spPr>
            <a:xfrm>
              <a:off x="7468468" y="3951921"/>
              <a:ext cx="3379662" cy="750703"/>
            </a:xfrm>
            <a:prstGeom prst="wedgeRoundRectCallout">
              <a:avLst/>
            </a:prstGeom>
            <a:solidFill>
              <a:srgbClr val="087E27"/>
            </a:solidFill>
            <a:ln>
              <a:solidFill>
                <a:srgbClr val="008A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smtClean="0">
                  <a:solidFill>
                    <a:schemeClr val="bg1"/>
                  </a:solidFill>
                  <a:latin typeface="Arial" pitchFamily="34" charset="0"/>
                  <a:cs typeface="Arial" pitchFamily="34" charset="0"/>
                </a:rPr>
                <a:t>Người ta thường đặt tên tập hợp bằng chữ cái in hoa</a:t>
              </a:r>
              <a:endParaRPr lang="en-US" sz="1800" b="1">
                <a:solidFill>
                  <a:schemeClr val="bg1"/>
                </a:solidFill>
                <a:latin typeface="Arial" pitchFamily="34" charset="0"/>
                <a:cs typeface="Arial" pitchFamily="34" charset="0"/>
              </a:endParaRP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1296" y="4798957"/>
              <a:ext cx="1094005" cy="1324632"/>
            </a:xfrm>
            <a:prstGeom prst="rect">
              <a:avLst/>
            </a:prstGeom>
          </p:spPr>
        </p:pic>
      </p:grpSp>
      <p:grpSp>
        <p:nvGrpSpPr>
          <p:cNvPr id="4" name="Group 3"/>
          <p:cNvGrpSpPr/>
          <p:nvPr/>
        </p:nvGrpSpPr>
        <p:grpSpPr>
          <a:xfrm>
            <a:off x="536114" y="1143000"/>
            <a:ext cx="11684653" cy="2667000"/>
            <a:chOff x="536114" y="1143000"/>
            <a:chExt cx="11684653" cy="2667000"/>
          </a:xfrm>
        </p:grpSpPr>
        <p:sp>
          <p:nvSpPr>
            <p:cNvPr id="19" name="Rounded Rectangle 18"/>
            <p:cNvSpPr/>
            <p:nvPr/>
          </p:nvSpPr>
          <p:spPr>
            <a:xfrm>
              <a:off x="536114" y="1143000"/>
              <a:ext cx="11104280" cy="2498028"/>
            </a:xfrm>
            <a:prstGeom prst="roundRect">
              <a:avLst>
                <a:gd name="adj" fmla="val 3662"/>
              </a:avLst>
            </a:prstGeom>
            <a:solidFill>
              <a:srgbClr val="FDEDD3"/>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sp>
          <p:nvSpPr>
            <p:cNvPr id="22" name="TextBox 21"/>
            <p:cNvSpPr txBox="1"/>
            <p:nvPr/>
          </p:nvSpPr>
          <p:spPr>
            <a:xfrm>
              <a:off x="544512" y="1224475"/>
              <a:ext cx="10697324" cy="892552"/>
            </a:xfrm>
            <a:prstGeom prst="rect">
              <a:avLst/>
            </a:prstGeom>
            <a:noFill/>
          </p:spPr>
          <p:txBody>
            <a:bodyPr wrap="square" rtlCol="0">
              <a:spAutoFit/>
            </a:bodyPr>
            <a:lstStyle/>
            <a:p>
              <a:pPr marL="457200" indent="-457200" algn="just">
                <a:buFont typeface="Arial" pitchFamily="34" charset="0"/>
                <a:buChar char="•"/>
              </a:pPr>
              <a:r>
                <a:rPr lang="vi-VN" sz="2600" b="1">
                  <a:latin typeface="Arial" pitchFamily="34" charset="0"/>
                  <a:cs typeface="Arial" pitchFamily="34" charset="0"/>
                </a:rPr>
                <a:t>Một </a:t>
              </a:r>
              <a:r>
                <a:rPr lang="vi-VN" sz="2600" b="1">
                  <a:solidFill>
                    <a:srgbClr val="C00000"/>
                  </a:solidFill>
                  <a:latin typeface="Arial" pitchFamily="34" charset="0"/>
                  <a:cs typeface="Arial" pitchFamily="34" charset="0"/>
                </a:rPr>
                <a:t>tập hợp </a:t>
              </a:r>
              <a:r>
                <a:rPr lang="vi-VN" sz="2600" b="1">
                  <a:latin typeface="Arial" pitchFamily="34" charset="0"/>
                  <a:cs typeface="Arial" pitchFamily="34" charset="0"/>
                </a:rPr>
                <a:t>(gọi tắt là </a:t>
              </a:r>
              <a:r>
                <a:rPr lang="vi-VN" sz="2600" b="1">
                  <a:solidFill>
                    <a:srgbClr val="C00000"/>
                  </a:solidFill>
                  <a:latin typeface="Arial" pitchFamily="34" charset="0"/>
                  <a:cs typeface="Arial" pitchFamily="34" charset="0"/>
                </a:rPr>
                <a:t>tập</a:t>
              </a:r>
              <a:r>
                <a:rPr lang="vi-VN" sz="2600" b="1">
                  <a:latin typeface="Arial" pitchFamily="34" charset="0"/>
                  <a:cs typeface="Arial" pitchFamily="34" charset="0"/>
                </a:rPr>
                <a:t>) bao gồm những đối tượng nhất định. Các đối tượng ấy được gọi là những </a:t>
              </a:r>
              <a:r>
                <a:rPr lang="vi-VN" sz="2600" b="1">
                  <a:solidFill>
                    <a:srgbClr val="C00000"/>
                  </a:solidFill>
                  <a:latin typeface="Arial" pitchFamily="34" charset="0"/>
                  <a:cs typeface="Arial" pitchFamily="34" charset="0"/>
                </a:rPr>
                <a:t>phần tử </a:t>
              </a:r>
              <a:r>
                <a:rPr lang="vi-VN" sz="2600" b="1">
                  <a:latin typeface="Arial" pitchFamily="34" charset="0"/>
                  <a:cs typeface="Arial" pitchFamily="34" charset="0"/>
                </a:rPr>
                <a:t>của tập hợp.</a:t>
              </a:r>
              <a:endParaRPr lang="en-US" sz="2600" b="1">
                <a:latin typeface="Arial" pitchFamily="34" charset="0"/>
                <a:cs typeface="Arial" pitchFamily="34" charset="0"/>
              </a:endParaRPr>
            </a:p>
          </p:txBody>
        </p:sp>
        <mc:AlternateContent xmlns:mc="http://schemas.openxmlformats.org/markup-compatibility/2006" xmlns:a14="http://schemas.microsoft.com/office/drawing/2010/main">
          <mc:Choice Requires="a14">
            <p:sp>
              <p:nvSpPr>
                <p:cNvPr id="17" name="TextBox 16"/>
                <p:cNvSpPr txBox="1"/>
                <p:nvPr/>
              </p:nvSpPr>
              <p:spPr>
                <a:xfrm>
                  <a:off x="962150" y="2118538"/>
                  <a:ext cx="10478962" cy="492443"/>
                </a:xfrm>
                <a:prstGeom prst="rect">
                  <a:avLst/>
                </a:prstGeom>
                <a:noFill/>
              </p:spPr>
              <p:txBody>
                <a:bodyPr wrap="square" rtlCol="0">
                  <a:spAutoFit/>
                </a:bodyPr>
                <a:lstStyle/>
                <a:p>
                  <a14:m>
                    <m:oMath xmlns:m="http://schemas.openxmlformats.org/officeDocument/2006/math">
                      <m:r>
                        <a:rPr lang="en-US" sz="2600" b="1" i="1" smtClean="0">
                          <a:latin typeface="Cambria Math"/>
                          <a:cs typeface="Arial" pitchFamily="34" charset="0"/>
                        </a:rPr>
                        <m:t>𝒙</m:t>
                      </m:r>
                    </m:oMath>
                  </a14:m>
                  <a:r>
                    <a:rPr lang="en-US" sz="2600" b="1" smtClean="0">
                      <a:latin typeface="Arial" pitchFamily="34" charset="0"/>
                      <a:cs typeface="Arial" pitchFamily="34" charset="0"/>
                    </a:rPr>
                    <a:t> </a:t>
                  </a:r>
                  <a:r>
                    <a:rPr lang="vi-VN" sz="2600" b="1" smtClean="0">
                      <a:latin typeface="Arial" pitchFamily="34" charset="0"/>
                      <a:cs typeface="Arial" pitchFamily="34" charset="0"/>
                    </a:rPr>
                    <a:t>là </a:t>
                  </a:r>
                  <a:r>
                    <a:rPr lang="vi-VN" sz="2600" b="1">
                      <a:latin typeface="Arial" pitchFamily="34" charset="0"/>
                      <a:cs typeface="Arial" pitchFamily="34" charset="0"/>
                    </a:rPr>
                    <a:t>một phần tử của </a:t>
                  </a:r>
                  <a:r>
                    <a:rPr lang="vi-VN" sz="2600" b="1" smtClean="0">
                      <a:latin typeface="Arial" pitchFamily="34" charset="0"/>
                      <a:cs typeface="Arial" pitchFamily="34" charset="0"/>
                    </a:rPr>
                    <a:t>tập</a:t>
                  </a:r>
                  <a:r>
                    <a:rPr lang="en-US" sz="2600" b="1" smtClean="0">
                      <a:latin typeface="Arial" pitchFamily="34" charset="0"/>
                      <a:cs typeface="Arial" pitchFamily="34" charset="0"/>
                    </a:rPr>
                    <a:t> A</a:t>
                  </a:r>
                  <a:r>
                    <a:rPr lang="vi-VN" sz="2600" b="1" smtClean="0">
                      <a:latin typeface="Arial" pitchFamily="34" charset="0"/>
                      <a:cs typeface="Arial" pitchFamily="34" charset="0"/>
                    </a:rPr>
                    <a:t> </a:t>
                  </a:r>
                  <a:r>
                    <a:rPr lang="vi-VN" sz="2600" b="1">
                      <a:latin typeface="Arial" pitchFamily="34" charset="0"/>
                      <a:cs typeface="Arial" pitchFamily="34" charset="0"/>
                    </a:rPr>
                    <a:t>, </a:t>
                  </a:r>
                  <a:r>
                    <a:rPr lang="vi-VN" sz="2600" b="1" smtClean="0">
                      <a:latin typeface="Arial" pitchFamily="34" charset="0"/>
                      <a:cs typeface="Arial" pitchFamily="34" charset="0"/>
                    </a:rPr>
                    <a:t>k</a:t>
                  </a:r>
                  <a:r>
                    <a:rPr lang="en-US" sz="2600" b="1">
                      <a:latin typeface="Arial" pitchFamily="34" charset="0"/>
                      <a:cs typeface="Arial" pitchFamily="34" charset="0"/>
                    </a:rPr>
                    <a:t>í</a:t>
                  </a:r>
                  <a:r>
                    <a:rPr lang="vi-VN" sz="2600" b="1" smtClean="0">
                      <a:latin typeface="Arial" pitchFamily="34" charset="0"/>
                      <a:cs typeface="Arial" pitchFamily="34" charset="0"/>
                    </a:rPr>
                    <a:t> </a:t>
                  </a:r>
                  <a:r>
                    <a:rPr lang="vi-VN" sz="2600" b="1">
                      <a:latin typeface="Arial" pitchFamily="34" charset="0"/>
                      <a:cs typeface="Arial" pitchFamily="34" charset="0"/>
                    </a:rPr>
                    <a:t>hiệu là </a:t>
                  </a:r>
                  <a14:m>
                    <m:oMath xmlns:m="http://schemas.openxmlformats.org/officeDocument/2006/math">
                      <m:r>
                        <a:rPr lang="en-US" sz="2600" b="1" i="1" smtClean="0">
                          <a:latin typeface="Cambria Math"/>
                          <a:cs typeface="Arial" pitchFamily="34" charset="0"/>
                        </a:rPr>
                        <m:t>𝒙</m:t>
                      </m:r>
                      <m:r>
                        <a:rPr lang="en-US" sz="2600" b="1" i="1" smtClean="0">
                          <a:latin typeface="Cambria Math"/>
                          <a:ea typeface="Cambria Math"/>
                          <a:cs typeface="Arial" pitchFamily="34" charset="0"/>
                        </a:rPr>
                        <m:t>∈</m:t>
                      </m:r>
                      <m:r>
                        <a:rPr lang="en-US" sz="2600" b="1" i="1" smtClean="0">
                          <a:latin typeface="Cambria Math"/>
                          <a:ea typeface="Cambria Math"/>
                          <a:cs typeface="Arial" pitchFamily="34" charset="0"/>
                        </a:rPr>
                        <m:t>𝑨</m:t>
                      </m:r>
                    </m:oMath>
                  </a14:m>
                  <a:r>
                    <a:rPr lang="vi-VN" sz="2600" b="1" smtClean="0">
                      <a:latin typeface="Arial" pitchFamily="34" charset="0"/>
                      <a:cs typeface="Arial" pitchFamily="34" charset="0"/>
                    </a:rPr>
                    <a:t>  </a:t>
                  </a:r>
                  <a:r>
                    <a:rPr lang="vi-VN" sz="2600" b="1">
                      <a:latin typeface="Arial" pitchFamily="34" charset="0"/>
                      <a:cs typeface="Arial" pitchFamily="34" charset="0"/>
                    </a:rPr>
                    <a:t>(đọc </a:t>
                  </a:r>
                  <a:r>
                    <a:rPr lang="vi-VN" sz="2600" b="1" smtClean="0">
                      <a:latin typeface="Arial" pitchFamily="34" charset="0"/>
                      <a:cs typeface="Arial" pitchFamily="34" charset="0"/>
                    </a:rPr>
                    <a:t>là </a:t>
                  </a:r>
                  <a14:m>
                    <m:oMath xmlns:m="http://schemas.openxmlformats.org/officeDocument/2006/math">
                      <m:r>
                        <a:rPr lang="en-US" sz="2600" b="1" i="1" smtClean="0">
                          <a:latin typeface="Cambria Math"/>
                          <a:cs typeface="Arial" pitchFamily="34" charset="0"/>
                        </a:rPr>
                        <m:t>𝒙</m:t>
                      </m:r>
                    </m:oMath>
                  </a14:m>
                  <a:r>
                    <a:rPr lang="vi-VN" sz="2600" b="1" smtClean="0">
                      <a:latin typeface="Arial" pitchFamily="34" charset="0"/>
                      <a:cs typeface="Arial" pitchFamily="34" charset="0"/>
                    </a:rPr>
                    <a:t> </a:t>
                  </a:r>
                  <a:r>
                    <a:rPr lang="vi-VN" sz="2600" b="1">
                      <a:solidFill>
                        <a:srgbClr val="C00000"/>
                      </a:solidFill>
                      <a:latin typeface="Arial" pitchFamily="34" charset="0"/>
                      <a:cs typeface="Arial" pitchFamily="34" charset="0"/>
                    </a:rPr>
                    <a:t>thuộc</a:t>
                  </a:r>
                  <a:r>
                    <a:rPr lang="vi-VN" sz="2600" b="1">
                      <a:latin typeface="Arial" pitchFamily="34" charset="0"/>
                      <a:cs typeface="Arial" pitchFamily="34" charset="0"/>
                    </a:rPr>
                    <a:t> </a:t>
                  </a:r>
                  <a:r>
                    <a:rPr lang="en-US" sz="2600" b="1" smtClean="0">
                      <a:latin typeface="Arial" pitchFamily="34" charset="0"/>
                      <a:cs typeface="Arial" pitchFamily="34" charset="0"/>
                    </a:rPr>
                    <a:t>A</a:t>
                  </a:r>
                  <a:r>
                    <a:rPr lang="vi-VN" sz="2600" b="1" smtClean="0">
                      <a:latin typeface="Arial" pitchFamily="34" charset="0"/>
                      <a:cs typeface="Arial" pitchFamily="34" charset="0"/>
                    </a:rPr>
                    <a:t>).</a:t>
                  </a:r>
                  <a:endParaRPr lang="en-US" sz="2600" b="1">
                    <a:solidFill>
                      <a:schemeClr val="tx1"/>
                    </a:solidFill>
                    <a:latin typeface="Arial" pitchFamily="34" charset="0"/>
                    <a:cs typeface="Arial" pitchFamily="34"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962150" y="2118538"/>
                  <a:ext cx="10478962" cy="492443"/>
                </a:xfrm>
                <a:prstGeom prst="rect">
                  <a:avLst/>
                </a:prstGeom>
                <a:blipFill rotWithShape="1">
                  <a:blip r:embed="rId5"/>
                  <a:stretch>
                    <a:fillRect t="-11250" b="-312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962150" y="2650427"/>
                  <a:ext cx="9564562" cy="892552"/>
                </a:xfrm>
                <a:prstGeom prst="rect">
                  <a:avLst/>
                </a:prstGeom>
                <a:noFill/>
              </p:spPr>
              <p:txBody>
                <a:bodyPr wrap="square" rtlCol="0">
                  <a:spAutoFit/>
                </a:bodyPr>
                <a:lstStyle/>
                <a:p>
                  <a14:m>
                    <m:oMath xmlns:m="http://schemas.openxmlformats.org/officeDocument/2006/math">
                      <m:r>
                        <a:rPr lang="en-US" sz="2600" b="1" i="1" smtClean="0">
                          <a:latin typeface="Cambria Math"/>
                          <a:cs typeface="Arial" pitchFamily="34" charset="0"/>
                        </a:rPr>
                        <m:t>𝒚</m:t>
                      </m:r>
                    </m:oMath>
                  </a14:m>
                  <a:r>
                    <a:rPr lang="en-US" sz="2600" b="1" smtClean="0">
                      <a:latin typeface="Arial" pitchFamily="34" charset="0"/>
                      <a:cs typeface="Arial" pitchFamily="34" charset="0"/>
                    </a:rPr>
                    <a:t> </a:t>
                  </a:r>
                  <a:r>
                    <a:rPr lang="vi-VN" sz="2600" b="1">
                      <a:latin typeface="Arial" pitchFamily="34" charset="0"/>
                      <a:cs typeface="Arial" pitchFamily="34" charset="0"/>
                    </a:rPr>
                    <a:t>không là phần tử của tập </a:t>
                  </a:r>
                  <a:r>
                    <a:rPr lang="en-US" sz="2600" b="1" smtClean="0">
                      <a:latin typeface="Arial" pitchFamily="34" charset="0"/>
                      <a:cs typeface="Arial" pitchFamily="34" charset="0"/>
                    </a:rPr>
                    <a:t>A</a:t>
                  </a:r>
                  <a:r>
                    <a:rPr lang="vi-VN" sz="2600" b="1" smtClean="0">
                      <a:latin typeface="Arial" pitchFamily="34" charset="0"/>
                      <a:cs typeface="Arial" pitchFamily="34" charset="0"/>
                    </a:rPr>
                    <a:t>, </a:t>
                  </a:r>
                  <a:r>
                    <a:rPr lang="vi-VN" sz="2600" b="1">
                      <a:latin typeface="Arial" pitchFamily="34" charset="0"/>
                      <a:cs typeface="Arial" pitchFamily="34" charset="0"/>
                    </a:rPr>
                    <a:t>kí hiệu là </a:t>
                  </a:r>
                  <a14:m>
                    <m:oMath xmlns:m="http://schemas.openxmlformats.org/officeDocument/2006/math">
                      <m:r>
                        <a:rPr lang="en-US" sz="2600" b="1" i="1" smtClean="0">
                          <a:latin typeface="Cambria Math"/>
                          <a:cs typeface="Arial" pitchFamily="34" charset="0"/>
                        </a:rPr>
                        <m:t>𝒚</m:t>
                      </m:r>
                      <m:r>
                        <a:rPr lang="en-US" sz="2600" b="1" i="1">
                          <a:latin typeface="Cambria Math"/>
                          <a:ea typeface="Cambria Math"/>
                          <a:cs typeface="Arial" pitchFamily="34" charset="0"/>
                        </a:rPr>
                        <m:t>∉</m:t>
                      </m:r>
                      <m:r>
                        <a:rPr lang="en-US" sz="2600" b="1" i="1" smtClean="0">
                          <a:latin typeface="Cambria Math"/>
                          <a:ea typeface="Cambria Math"/>
                          <a:cs typeface="Arial" pitchFamily="34" charset="0"/>
                        </a:rPr>
                        <m:t>𝑨</m:t>
                      </m:r>
                    </m:oMath>
                  </a14:m>
                  <a:r>
                    <a:rPr lang="vi-VN" sz="2600" b="1" smtClean="0">
                      <a:latin typeface="Arial" pitchFamily="34" charset="0"/>
                      <a:cs typeface="Arial" pitchFamily="34" charset="0"/>
                    </a:rPr>
                    <a:t>  </a:t>
                  </a:r>
                  <a:r>
                    <a:rPr lang="vi-VN" sz="2600" b="1">
                      <a:latin typeface="Arial" pitchFamily="34" charset="0"/>
                      <a:cs typeface="Arial" pitchFamily="34" charset="0"/>
                    </a:rPr>
                    <a:t>(đọc </a:t>
                  </a:r>
                  <a:r>
                    <a:rPr lang="vi-VN" sz="2600" b="1" smtClean="0">
                      <a:latin typeface="Arial" pitchFamily="34" charset="0"/>
                      <a:cs typeface="Arial" pitchFamily="34" charset="0"/>
                    </a:rPr>
                    <a:t>là </a:t>
                  </a:r>
                  <a14:m>
                    <m:oMath xmlns:m="http://schemas.openxmlformats.org/officeDocument/2006/math">
                      <m:r>
                        <a:rPr lang="en-US" sz="2600" b="1" i="1" smtClean="0">
                          <a:latin typeface="Cambria Math"/>
                          <a:cs typeface="Arial" pitchFamily="34" charset="0"/>
                        </a:rPr>
                        <m:t>𝒚</m:t>
                      </m:r>
                    </m:oMath>
                  </a14:m>
                  <a:r>
                    <a:rPr lang="vi-VN" sz="2600" b="1" smtClean="0">
                      <a:latin typeface="Arial" pitchFamily="34" charset="0"/>
                      <a:cs typeface="Arial" pitchFamily="34" charset="0"/>
                    </a:rPr>
                    <a:t> </a:t>
                  </a:r>
                  <a:r>
                    <a:rPr lang="en-US" sz="2600" b="1" smtClean="0">
                      <a:solidFill>
                        <a:srgbClr val="C00000"/>
                      </a:solidFill>
                      <a:latin typeface="Arial" pitchFamily="34" charset="0"/>
                      <a:cs typeface="Arial" pitchFamily="34" charset="0"/>
                    </a:rPr>
                    <a:t>không </a:t>
                  </a:r>
                  <a:r>
                    <a:rPr lang="vi-VN" sz="2600" b="1" smtClean="0">
                      <a:solidFill>
                        <a:srgbClr val="C00000"/>
                      </a:solidFill>
                      <a:latin typeface="Arial" pitchFamily="34" charset="0"/>
                      <a:cs typeface="Arial" pitchFamily="34" charset="0"/>
                    </a:rPr>
                    <a:t>thuộc </a:t>
                  </a:r>
                  <a:r>
                    <a:rPr lang="en-US" sz="2600" b="1" smtClean="0">
                      <a:latin typeface="Arial" pitchFamily="34" charset="0"/>
                      <a:cs typeface="Arial" pitchFamily="34" charset="0"/>
                    </a:rPr>
                    <a:t>A</a:t>
                  </a:r>
                  <a:r>
                    <a:rPr lang="vi-VN" sz="2600" b="1" smtClean="0">
                      <a:latin typeface="Arial" pitchFamily="34" charset="0"/>
                      <a:cs typeface="Arial" pitchFamily="34" charset="0"/>
                    </a:rPr>
                    <a:t>).</a:t>
                  </a:r>
                  <a:endParaRPr lang="en-US" sz="2600" b="1">
                    <a:solidFill>
                      <a:schemeClr val="tx1"/>
                    </a:solidFill>
                    <a:latin typeface="Arial" pitchFamily="34" charset="0"/>
                    <a:cs typeface="Arial" pitchFamily="34"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962150" y="2650427"/>
                  <a:ext cx="9564562" cy="892552"/>
                </a:xfrm>
                <a:prstGeom prst="rect">
                  <a:avLst/>
                </a:prstGeom>
                <a:blipFill rotWithShape="1">
                  <a:blip r:embed="rId6"/>
                  <a:stretch>
                    <a:fillRect l="-1147" t="-6164" b="-16438"/>
                  </a:stretch>
                </a:blipFill>
              </p:spPr>
              <p:txBody>
                <a:bodyPr/>
                <a:lstStyle/>
                <a:p>
                  <a:r>
                    <a:rPr lang="en-US">
                      <a:noFill/>
                    </a:rPr>
                    <a:t> </a:t>
                  </a:r>
                </a:p>
              </p:txBody>
            </p:sp>
          </mc:Fallback>
        </mc:AlternateContent>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66412" y="2255645"/>
              <a:ext cx="1554355" cy="1554355"/>
            </a:xfrm>
            <a:prstGeom prst="rect">
              <a:avLst/>
            </a:prstGeom>
          </p:spPr>
        </p:pic>
      </p:grpSp>
    </p:spTree>
    <p:extLst>
      <p:ext uri="{BB962C8B-B14F-4D97-AF65-F5344CB8AC3E}">
        <p14:creationId xmlns:p14="http://schemas.microsoft.com/office/powerpoint/2010/main" val="80876825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760836"/>
                                        </p:tgtEl>
                                        <p:attrNameLst>
                                          <p:attrName>style.visibility</p:attrName>
                                        </p:attrNameLst>
                                      </p:cBhvr>
                                      <p:to>
                                        <p:strVal val="visible"/>
                                      </p:to>
                                    </p:set>
                                    <p:animEffect transition="in" filter="wipe(left)">
                                      <p:cBhvr>
                                        <p:cTn id="11" dur="500"/>
                                        <p:tgtEl>
                                          <p:spTgt spid="76083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left)">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utoShape 4"/>
          <p:cNvSpPr>
            <a:spLocks noChangeArrowheads="1"/>
          </p:cNvSpPr>
          <p:nvPr/>
        </p:nvSpPr>
        <p:spPr bwMode="gray">
          <a:xfrm>
            <a:off x="150812" y="95249"/>
            <a:ext cx="5673104" cy="438151"/>
          </a:xfrm>
          <a:prstGeom prst="roundRect">
            <a:avLst>
              <a:gd name="adj" fmla="val 50000"/>
            </a:avLst>
          </a:prstGeom>
          <a:solidFill>
            <a:schemeClr val="accent5">
              <a:lumMod val="50000"/>
            </a:schemeClr>
          </a:soli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smtClean="0">
                <a:solidFill>
                  <a:schemeClr val="bg1"/>
                </a:solidFill>
                <a:latin typeface="Arial" pitchFamily="34" charset="0"/>
                <a:cs typeface="Arial" pitchFamily="34" charset="0"/>
              </a:rPr>
              <a:t>  </a:t>
            </a:r>
            <a:r>
              <a:rPr lang="en-US" sz="2000" b="1" smtClean="0">
                <a:solidFill>
                  <a:schemeClr val="bg1"/>
                </a:solidFill>
                <a:latin typeface="Arial" pitchFamily="34" charset="0"/>
                <a:cs typeface="Arial" pitchFamily="34" charset="0"/>
              </a:rPr>
              <a:t>1  . TẬP HỢP VÀ PHẦN TỬ CỦA TẬP HỢP </a:t>
            </a:r>
            <a:endParaRPr lang="vi-VN" sz="2000" b="1">
              <a:solidFill>
                <a:schemeClr val="bg1"/>
              </a:solidFill>
              <a:latin typeface="Arial" pitchFamily="34" charset="0"/>
              <a:cs typeface="Arial" pitchFamily="34" charset="0"/>
            </a:endParaRPr>
          </a:p>
        </p:txBody>
      </p:sp>
      <p:pic>
        <p:nvPicPr>
          <p:cNvPr id="7618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0337" y="2784587"/>
            <a:ext cx="4625275" cy="308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Rounded Rectangle 22"/>
          <p:cNvSpPr/>
          <p:nvPr/>
        </p:nvSpPr>
        <p:spPr>
          <a:xfrm>
            <a:off x="1576172" y="710255"/>
            <a:ext cx="10309440" cy="2032945"/>
          </a:xfrm>
          <a:prstGeom prst="roundRect">
            <a:avLst>
              <a:gd name="adj" fmla="val 5590"/>
            </a:avLst>
          </a:prstGeom>
          <a:gradFill>
            <a:gsLst>
              <a:gs pos="0">
                <a:schemeClr val="accent4">
                  <a:lumMod val="60000"/>
                  <a:lumOff val="40000"/>
                </a:schemeClr>
              </a:gs>
              <a:gs pos="50000">
                <a:schemeClr val="accent4">
                  <a:lumMod val="20000"/>
                  <a:lumOff val="80000"/>
                </a:schemeClr>
              </a:gs>
              <a:gs pos="100000">
                <a:schemeClr val="accent4">
                  <a:lumMod val="60000"/>
                  <a:lumOff val="40000"/>
                </a:schemeClr>
              </a:gs>
            </a:gsLst>
            <a:lin ang="10800000" scaled="1"/>
          </a:gradFill>
          <a:ln w="3175">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mc:AlternateContent xmlns:mc="http://schemas.openxmlformats.org/markup-compatibility/2006" xmlns:a14="http://schemas.microsoft.com/office/drawing/2010/main">
        <mc:Choice Requires="a14">
          <p:sp>
            <p:nvSpPr>
              <p:cNvPr id="24" name="TextBox 23"/>
              <p:cNvSpPr txBox="1"/>
              <p:nvPr/>
            </p:nvSpPr>
            <p:spPr>
              <a:xfrm>
                <a:off x="1812854" y="786454"/>
                <a:ext cx="9753600" cy="1846637"/>
              </a:xfrm>
              <a:prstGeom prst="rect">
                <a:avLst/>
              </a:prstGeom>
              <a:noFill/>
            </p:spPr>
            <p:txBody>
              <a:bodyPr wrap="square" lIns="121899" tIns="60949" rIns="121899" bIns="60949" rtlCol="0">
                <a:spAutoFit/>
              </a:bodyPr>
              <a:lstStyle/>
              <a:p>
                <a:r>
                  <a:rPr lang="en-US" sz="2800" b="1" smtClean="0">
                    <a:latin typeface="Arial" pitchFamily="34" charset="0"/>
                    <a:cs typeface="Arial" pitchFamily="34" charset="0"/>
                  </a:rPr>
                  <a:t>Với tập hợp M trên Hình 1.3, ta có :</a:t>
                </a:r>
                <a:br>
                  <a:rPr lang="en-US" sz="2800" b="1" smtClean="0">
                    <a:latin typeface="Arial" pitchFamily="34" charset="0"/>
                    <a:cs typeface="Arial" pitchFamily="34" charset="0"/>
                  </a:rPr>
                </a:br>
                <a:r>
                  <a:rPr lang="en-US" sz="2800" b="1" smtClean="0">
                    <a:latin typeface="Arial" pitchFamily="34" charset="0"/>
                    <a:cs typeface="Arial" pitchFamily="34" charset="0"/>
                  </a:rPr>
                  <a:t>		</a:t>
                </a:r>
                <a:r>
                  <a:rPr lang="en-US" sz="2800" b="1" smtClean="0">
                    <a:solidFill>
                      <a:srgbClr val="C00000"/>
                    </a:solidFill>
                    <a:latin typeface="Arial" pitchFamily="34" charset="0"/>
                    <a:cs typeface="Arial" pitchFamily="34" charset="0"/>
                  </a:rPr>
                  <a:t>4</a:t>
                </a:r>
                <a:r>
                  <a:rPr lang="en-US" sz="2800" b="1" smtClean="0">
                    <a:latin typeface="Arial" pitchFamily="34" charset="0"/>
                    <a:cs typeface="Arial" pitchFamily="34" charset="0"/>
                  </a:rPr>
                  <a:t> </a:t>
                </a:r>
                <a14:m>
                  <m:oMath xmlns:m="http://schemas.openxmlformats.org/officeDocument/2006/math">
                    <m:r>
                      <a:rPr lang="en-US" sz="2800" b="1" i="1" smtClean="0">
                        <a:latin typeface="Cambria Math"/>
                        <a:ea typeface="Cambria Math"/>
                        <a:cs typeface="Arial" pitchFamily="34" charset="0"/>
                      </a:rPr>
                      <m:t>∈</m:t>
                    </m:r>
                  </m:oMath>
                </a14:m>
                <a:r>
                  <a:rPr lang="en-US" sz="2800" b="1" smtClean="0">
                    <a:latin typeface="Arial" pitchFamily="34" charset="0"/>
                    <a:cs typeface="Arial" pitchFamily="34" charset="0"/>
                  </a:rPr>
                  <a:t> M</a:t>
                </a:r>
              </a:p>
              <a:p>
                <a:r>
                  <a:rPr lang="en-US" sz="2800" b="1">
                    <a:latin typeface="Arial" pitchFamily="34" charset="0"/>
                    <a:cs typeface="Arial" pitchFamily="34" charset="0"/>
                  </a:rPr>
                  <a:t>	</a:t>
                </a:r>
                <a:r>
                  <a:rPr lang="en-US" sz="2800" b="1" smtClean="0">
                    <a:latin typeface="Arial" pitchFamily="34" charset="0"/>
                    <a:cs typeface="Arial" pitchFamily="34" charset="0"/>
                  </a:rPr>
                  <a:t>	</a:t>
                </a:r>
                <a:r>
                  <a:rPr lang="en-US" sz="2800" b="1" smtClean="0">
                    <a:solidFill>
                      <a:srgbClr val="C00000"/>
                    </a:solidFill>
                    <a:latin typeface="Arial" pitchFamily="34" charset="0"/>
                    <a:cs typeface="Arial" pitchFamily="34" charset="0"/>
                  </a:rPr>
                  <a:t>1</a:t>
                </a:r>
                <a:r>
                  <a:rPr lang="en-US" sz="2800" b="1" smtClean="0">
                    <a:latin typeface="Arial" pitchFamily="34" charset="0"/>
                    <a:cs typeface="Arial" pitchFamily="34" charset="0"/>
                  </a:rPr>
                  <a:t> </a:t>
                </a:r>
                <a14:m>
                  <m:oMath xmlns:m="http://schemas.openxmlformats.org/officeDocument/2006/math">
                    <m:r>
                      <a:rPr lang="en-US" sz="2800" b="1" i="1">
                        <a:latin typeface="Cambria Math"/>
                        <a:ea typeface="Cambria Math"/>
                        <a:cs typeface="Arial" pitchFamily="34" charset="0"/>
                      </a:rPr>
                      <m:t>∈</m:t>
                    </m:r>
                  </m:oMath>
                </a14:m>
                <a:r>
                  <a:rPr lang="en-US" sz="2800" b="1">
                    <a:latin typeface="Arial" pitchFamily="34" charset="0"/>
                    <a:cs typeface="Arial" pitchFamily="34" charset="0"/>
                  </a:rPr>
                  <a:t> </a:t>
                </a:r>
                <a:r>
                  <a:rPr lang="en-US" sz="2800" b="1" smtClean="0">
                    <a:latin typeface="Arial" pitchFamily="34" charset="0"/>
                    <a:cs typeface="Arial" pitchFamily="34" charset="0"/>
                  </a:rPr>
                  <a:t>M</a:t>
                </a:r>
              </a:p>
              <a:p>
                <a:r>
                  <a:rPr lang="en-US" sz="2800" b="1">
                    <a:latin typeface="Arial" pitchFamily="34" charset="0"/>
                    <a:cs typeface="Arial" pitchFamily="34" charset="0"/>
                  </a:rPr>
                  <a:t>		</a:t>
                </a:r>
                <a:r>
                  <a:rPr lang="en-US" sz="2800" b="1" smtClean="0">
                    <a:solidFill>
                      <a:srgbClr val="C00000"/>
                    </a:solidFill>
                    <a:latin typeface="Arial" pitchFamily="34" charset="0"/>
                    <a:cs typeface="Arial" pitchFamily="34" charset="0"/>
                  </a:rPr>
                  <a:t>7</a:t>
                </a:r>
                <a:r>
                  <a:rPr lang="en-US" sz="2800" b="1" smtClean="0">
                    <a:latin typeface="Arial" pitchFamily="34" charset="0"/>
                    <a:cs typeface="Arial" pitchFamily="34" charset="0"/>
                  </a:rPr>
                  <a:t> </a:t>
                </a:r>
                <a14:m>
                  <m:oMath xmlns:m="http://schemas.openxmlformats.org/officeDocument/2006/math">
                    <m:r>
                      <a:rPr lang="en-US" sz="2800" b="1" i="1" smtClean="0">
                        <a:latin typeface="Cambria Math"/>
                        <a:ea typeface="Cambria Math"/>
                        <a:cs typeface="Arial" pitchFamily="34" charset="0"/>
                      </a:rPr>
                      <m:t>∉</m:t>
                    </m:r>
                  </m:oMath>
                </a14:m>
                <a:r>
                  <a:rPr lang="en-US" sz="2800" b="1" smtClean="0">
                    <a:latin typeface="Arial" pitchFamily="34" charset="0"/>
                    <a:cs typeface="Arial" pitchFamily="34" charset="0"/>
                  </a:rPr>
                  <a:t> M</a:t>
                </a:r>
                <a:endParaRPr lang="vi-VN" sz="2800" b="1">
                  <a:latin typeface="Arial" pitchFamily="34" charset="0"/>
                  <a:cs typeface="Arial" pitchFamily="34"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1812854" y="786454"/>
                <a:ext cx="9753600" cy="1846637"/>
              </a:xfrm>
              <a:prstGeom prst="rect">
                <a:avLst/>
              </a:prstGeom>
              <a:blipFill rotWithShape="1">
                <a:blip r:embed="rId4"/>
                <a:stretch>
                  <a:fillRect l="-938" t="-2310" b="-7591"/>
                </a:stretch>
              </a:blipFill>
            </p:spPr>
            <p:txBody>
              <a:bodyPr/>
              <a:lstStyle/>
              <a:p>
                <a:r>
                  <a:rPr lang="en-US">
                    <a:noFill/>
                  </a:rPr>
                  <a:t> </a:t>
                </a:r>
              </a:p>
            </p:txBody>
          </p:sp>
        </mc:Fallback>
      </mc:AlternateContent>
      <p:pic>
        <p:nvPicPr>
          <p:cNvPr id="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812" y="786454"/>
            <a:ext cx="1358900" cy="131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939254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61859"/>
                                        </p:tgtEl>
                                        <p:attrNameLst>
                                          <p:attrName>style.visibility</p:attrName>
                                        </p:attrNameLst>
                                      </p:cBhvr>
                                      <p:to>
                                        <p:strVal val="visible"/>
                                      </p:to>
                                    </p:set>
                                    <p:animEffect transition="in" filter="wipe(left)">
                                      <p:cBhvr>
                                        <p:cTn id="7" dur="500"/>
                                        <p:tgtEl>
                                          <p:spTgt spid="7618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612" y="636216"/>
            <a:ext cx="1987196" cy="1725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AutoShape 2" descr="Đã tạo hình ảnh"/>
          <p:cNvSpPr>
            <a:spLocks noChangeAspect="1" noChangeArrowheads="1"/>
          </p:cNvSpPr>
          <p:nvPr/>
        </p:nvSpPr>
        <p:spPr bwMode="auto">
          <a:xfrm>
            <a:off x="1555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Rounded Rectangle 15"/>
          <p:cNvSpPr/>
          <p:nvPr/>
        </p:nvSpPr>
        <p:spPr>
          <a:xfrm>
            <a:off x="2132012" y="736307"/>
            <a:ext cx="9894743" cy="1321093"/>
          </a:xfrm>
          <a:prstGeom prst="roundRect">
            <a:avLst>
              <a:gd name="adj" fmla="val 5381"/>
            </a:avLst>
          </a:prstGeom>
          <a:gradFill>
            <a:gsLst>
              <a:gs pos="0">
                <a:schemeClr val="accent6">
                  <a:lumMod val="60000"/>
                  <a:lumOff val="40000"/>
                </a:schemeClr>
              </a:gs>
              <a:gs pos="50000">
                <a:srgbClr val="FBD6B7"/>
              </a:gs>
              <a:gs pos="100000">
                <a:schemeClr val="accent6">
                  <a:lumMod val="60000"/>
                  <a:lumOff val="40000"/>
                </a:schemeClr>
              </a:gs>
            </a:gsLst>
            <a:lin ang="10800000" scaled="1"/>
          </a:gradFill>
          <a:ln w="3175">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sp>
        <p:nvSpPr>
          <p:cNvPr id="17" name="Rectangle 16"/>
          <p:cNvSpPr/>
          <p:nvPr/>
        </p:nvSpPr>
        <p:spPr>
          <a:xfrm>
            <a:off x="709258" y="1295400"/>
            <a:ext cx="590803"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spc="67" smtClean="0">
                <a:ln w="11430"/>
                <a:effectLst>
                  <a:outerShdw blurRad="76200" dist="50800" dir="5400000" algn="tl" rotWithShape="0">
                    <a:srgbClr val="000000">
                      <a:alpha val="65000"/>
                    </a:srgbClr>
                  </a:outerShdw>
                </a:effectLst>
                <a:latin typeface=".VnCentury SchoolbookH" pitchFamily="34" charset="0"/>
              </a:rPr>
              <a:t>1</a:t>
            </a:r>
            <a:endParaRPr lang="en-US" sz="6000" b="1" spc="67">
              <a:ln w="11430"/>
              <a:effectLst>
                <a:outerShdw blurRad="76200" dist="50800" dir="5400000" algn="tl" rotWithShape="0">
                  <a:srgbClr val="000000">
                    <a:alpha val="65000"/>
                  </a:srgbClr>
                </a:outerShdw>
              </a:effectLst>
              <a:latin typeface=".VnCentury SchoolbookH" pitchFamily="34" charset="0"/>
            </a:endParaRPr>
          </a:p>
        </p:txBody>
      </p:sp>
      <p:pic>
        <p:nvPicPr>
          <p:cNvPr id="1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r="9096" b="19797"/>
          <a:stretch/>
        </p:blipFill>
        <p:spPr bwMode="auto">
          <a:xfrm>
            <a:off x="404458" y="888703"/>
            <a:ext cx="1140274" cy="565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43469" name="Picture 4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51812" y="2220545"/>
            <a:ext cx="3819525" cy="221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4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03812" y="2189657"/>
            <a:ext cx="1268613" cy="302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2219522" y="685800"/>
            <a:ext cx="9666090" cy="1249294"/>
          </a:xfrm>
          <a:prstGeom prst="rect">
            <a:avLst/>
          </a:prstGeom>
          <a:noFill/>
        </p:spPr>
        <p:txBody>
          <a:bodyPr wrap="square" lIns="121899" tIns="60949" rIns="121899" bIns="60949" rtlCol="0">
            <a:spAutoFit/>
          </a:bodyPr>
          <a:lstStyle/>
          <a:p>
            <a:pPr>
              <a:lnSpc>
                <a:spcPct val="150000"/>
              </a:lnSpc>
            </a:pPr>
            <a:r>
              <a:rPr lang="vi-VN" sz="2600" b="1">
                <a:latin typeface="Arial" pitchFamily="34" charset="0"/>
                <a:cs typeface="Arial" pitchFamily="34" charset="0"/>
              </a:rPr>
              <a:t>Gọi B là tập hợp các bạn tổ trưởng trong lớp em. Em hãy chỉ ra một bạn thuộc tập B và một bạn không thuộc tập B.</a:t>
            </a:r>
          </a:p>
        </p:txBody>
      </p:sp>
      <p:sp>
        <p:nvSpPr>
          <p:cNvPr id="11" name="TextBox 10"/>
          <p:cNvSpPr txBox="1"/>
          <p:nvPr/>
        </p:nvSpPr>
        <p:spPr>
          <a:xfrm>
            <a:off x="908370" y="2612112"/>
            <a:ext cx="7472042" cy="1631216"/>
          </a:xfrm>
          <a:prstGeom prst="rect">
            <a:avLst/>
          </a:prstGeom>
          <a:noFill/>
        </p:spPr>
        <p:txBody>
          <a:bodyPr wrap="square" rtlCol="0">
            <a:spAutoFit/>
          </a:bodyPr>
          <a:lstStyle/>
          <a:p>
            <a:pPr marL="342900" indent="-342900">
              <a:buFont typeface="Wingdings" pitchFamily="2" charset="2"/>
              <a:buChar char="q"/>
            </a:pPr>
            <a:r>
              <a:rPr lang="vi-VN" sz="2500" b="1">
                <a:latin typeface="Arial" pitchFamily="34" charset="0"/>
                <a:cs typeface="Arial" pitchFamily="34" charset="0"/>
              </a:rPr>
              <a:t>Giả sử trong lớp em có 4 tổ trưởng có tên là: </a:t>
            </a:r>
            <a:r>
              <a:rPr lang="en-US" sz="2500" b="1" smtClean="0">
                <a:latin typeface="Arial" pitchFamily="34" charset="0"/>
                <a:cs typeface="Arial" pitchFamily="34" charset="0"/>
              </a:rPr>
              <a:t/>
            </a:r>
            <a:br>
              <a:rPr lang="en-US" sz="2500" b="1" smtClean="0">
                <a:latin typeface="Arial" pitchFamily="34" charset="0"/>
                <a:cs typeface="Arial" pitchFamily="34" charset="0"/>
              </a:rPr>
            </a:br>
            <a:r>
              <a:rPr lang="en-US" sz="2500" b="1" smtClean="0">
                <a:latin typeface="Arial" pitchFamily="34" charset="0"/>
                <a:cs typeface="Arial" pitchFamily="34" charset="0"/>
              </a:rPr>
              <a:t>	</a:t>
            </a:r>
            <a:r>
              <a:rPr lang="vi-VN" sz="2500" b="1" smtClean="0">
                <a:latin typeface="Arial" pitchFamily="34" charset="0"/>
                <a:cs typeface="Arial" pitchFamily="34" charset="0"/>
              </a:rPr>
              <a:t>Mai</a:t>
            </a:r>
            <a:r>
              <a:rPr lang="vi-VN" sz="2500" b="1">
                <a:latin typeface="Arial" pitchFamily="34" charset="0"/>
                <a:cs typeface="Arial" pitchFamily="34" charset="0"/>
              </a:rPr>
              <a:t>, Linh, Trang, </a:t>
            </a:r>
            <a:r>
              <a:rPr lang="vi-VN" sz="2500" b="1" smtClean="0">
                <a:latin typeface="Arial" pitchFamily="34" charset="0"/>
                <a:cs typeface="Arial" pitchFamily="34" charset="0"/>
              </a:rPr>
              <a:t>Nhung</a:t>
            </a:r>
            <a:endParaRPr lang="en-US" sz="2500" b="1" smtClean="0">
              <a:latin typeface="Arial" pitchFamily="34" charset="0"/>
              <a:cs typeface="Arial" pitchFamily="34" charset="0"/>
            </a:endParaRPr>
          </a:p>
          <a:p>
            <a:r>
              <a:rPr lang="vi-VN" sz="2500" b="1">
                <a:latin typeface="Arial" pitchFamily="34" charset="0"/>
                <a:cs typeface="Arial" pitchFamily="34" charset="0"/>
              </a:rPr>
              <a:t>Khi đó: Tập hợp B gồm các bạn: Mai, Linh, </a:t>
            </a:r>
            <a:endParaRPr lang="en-US" sz="2500" b="1" smtClean="0">
              <a:latin typeface="Arial" pitchFamily="34" charset="0"/>
              <a:cs typeface="Arial" pitchFamily="34" charset="0"/>
            </a:endParaRPr>
          </a:p>
          <a:p>
            <a:r>
              <a:rPr lang="en-US" sz="2500" b="1">
                <a:latin typeface="Arial" pitchFamily="34" charset="0"/>
                <a:cs typeface="Arial" pitchFamily="34" charset="0"/>
              </a:rPr>
              <a:t> </a:t>
            </a:r>
            <a:r>
              <a:rPr lang="en-US" sz="2500" b="1" smtClean="0">
                <a:latin typeface="Arial" pitchFamily="34" charset="0"/>
                <a:cs typeface="Arial" pitchFamily="34" charset="0"/>
              </a:rPr>
              <a:t>            </a:t>
            </a:r>
            <a:r>
              <a:rPr lang="vi-VN" sz="2500" b="1" smtClean="0">
                <a:latin typeface="Arial" pitchFamily="34" charset="0"/>
                <a:cs typeface="Arial" pitchFamily="34" charset="0"/>
              </a:rPr>
              <a:t>Trang</a:t>
            </a:r>
            <a:r>
              <a:rPr lang="vi-VN" sz="2500" b="1">
                <a:latin typeface="Arial" pitchFamily="34" charset="0"/>
                <a:cs typeface="Arial" pitchFamily="34" charset="0"/>
              </a:rPr>
              <a:t>, </a:t>
            </a:r>
            <a:r>
              <a:rPr lang="vi-VN" sz="2500" b="1" smtClean="0">
                <a:latin typeface="Arial" pitchFamily="34" charset="0"/>
                <a:cs typeface="Arial" pitchFamily="34" charset="0"/>
              </a:rPr>
              <a:t>Nhung</a:t>
            </a:r>
            <a:endParaRPr lang="vi-VN" sz="2500" b="1">
              <a:latin typeface="Arial" pitchFamily="34" charset="0"/>
              <a:cs typeface="Arial" pitchFamily="34" charset="0"/>
            </a:endParaRPr>
          </a:p>
        </p:txBody>
      </p:sp>
      <p:sp>
        <p:nvSpPr>
          <p:cNvPr id="13" name="AutoShape 4"/>
          <p:cNvSpPr>
            <a:spLocks noChangeArrowheads="1"/>
          </p:cNvSpPr>
          <p:nvPr/>
        </p:nvSpPr>
        <p:spPr bwMode="gray">
          <a:xfrm>
            <a:off x="150812" y="95249"/>
            <a:ext cx="5673104" cy="438151"/>
          </a:xfrm>
          <a:prstGeom prst="roundRect">
            <a:avLst>
              <a:gd name="adj" fmla="val 50000"/>
            </a:avLst>
          </a:prstGeom>
          <a:solidFill>
            <a:schemeClr val="accent5">
              <a:lumMod val="50000"/>
            </a:schemeClr>
          </a:soli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smtClean="0">
                <a:solidFill>
                  <a:schemeClr val="bg1"/>
                </a:solidFill>
                <a:latin typeface="Arial" pitchFamily="34" charset="0"/>
                <a:cs typeface="Arial" pitchFamily="34" charset="0"/>
              </a:rPr>
              <a:t>  </a:t>
            </a:r>
            <a:r>
              <a:rPr lang="en-US" sz="2000" b="1" smtClean="0">
                <a:solidFill>
                  <a:schemeClr val="bg1"/>
                </a:solidFill>
                <a:latin typeface="Arial" pitchFamily="34" charset="0"/>
                <a:cs typeface="Arial" pitchFamily="34" charset="0"/>
              </a:rPr>
              <a:t>1  . TẬP HỢP VÀ PHẦN TỬ CỦA TẬP HỢP </a:t>
            </a:r>
            <a:endParaRPr lang="vi-VN" sz="2000" b="1">
              <a:solidFill>
                <a:schemeClr val="bg1"/>
              </a:solidFill>
              <a:latin typeface="Arial" pitchFamily="34" charset="0"/>
              <a:cs typeface="Arial" pitchFamily="34" charset="0"/>
            </a:endParaRPr>
          </a:p>
        </p:txBody>
      </p:sp>
      <p:sp>
        <p:nvSpPr>
          <p:cNvPr id="15" name="TextBox 14"/>
          <p:cNvSpPr txBox="1"/>
          <p:nvPr/>
        </p:nvSpPr>
        <p:spPr>
          <a:xfrm>
            <a:off x="971966" y="4307443"/>
            <a:ext cx="6973888" cy="861774"/>
          </a:xfrm>
          <a:prstGeom prst="rect">
            <a:avLst/>
          </a:prstGeom>
          <a:noFill/>
        </p:spPr>
        <p:txBody>
          <a:bodyPr wrap="square" rtlCol="0">
            <a:spAutoFit/>
          </a:bodyPr>
          <a:lstStyle/>
          <a:p>
            <a:r>
              <a:rPr lang="en-US" sz="2500" b="1" smtClean="0">
                <a:latin typeface="Arial" pitchFamily="34" charset="0"/>
                <a:cs typeface="Arial" pitchFamily="34" charset="0"/>
              </a:rPr>
              <a:t>   </a:t>
            </a:r>
            <a:r>
              <a:rPr lang="vi-VN" sz="2500" b="1" smtClean="0">
                <a:latin typeface="Arial" pitchFamily="34" charset="0"/>
                <a:cs typeface="Arial" pitchFamily="34" charset="0"/>
              </a:rPr>
              <a:t>+) </a:t>
            </a:r>
            <a:r>
              <a:rPr lang="vi-VN" sz="2500" b="1">
                <a:latin typeface="Arial" pitchFamily="34" charset="0"/>
                <a:cs typeface="Arial" pitchFamily="34" charset="0"/>
              </a:rPr>
              <a:t>Bạn Linh thuộc tập hợp B</a:t>
            </a:r>
            <a:r>
              <a:rPr lang="vi-VN" sz="2500" b="1" smtClean="0">
                <a:latin typeface="Arial" pitchFamily="34" charset="0"/>
                <a:cs typeface="Arial" pitchFamily="34" charset="0"/>
              </a:rPr>
              <a:t>.</a:t>
            </a:r>
            <a:endParaRPr lang="vi-VN" sz="2500" b="1">
              <a:latin typeface="Arial" pitchFamily="34" charset="0"/>
              <a:cs typeface="Arial" pitchFamily="34" charset="0"/>
            </a:endParaRPr>
          </a:p>
          <a:p>
            <a:r>
              <a:rPr lang="en-US" sz="2500" b="1" smtClean="0">
                <a:latin typeface="Arial" pitchFamily="34" charset="0"/>
                <a:cs typeface="Arial" pitchFamily="34" charset="0"/>
              </a:rPr>
              <a:t>   </a:t>
            </a:r>
            <a:r>
              <a:rPr lang="vi-VN" sz="2500" b="1" smtClean="0">
                <a:latin typeface="Arial" pitchFamily="34" charset="0"/>
                <a:cs typeface="Arial" pitchFamily="34" charset="0"/>
              </a:rPr>
              <a:t>+) </a:t>
            </a:r>
            <a:r>
              <a:rPr lang="vi-VN" sz="2500" b="1">
                <a:latin typeface="Arial" pitchFamily="34" charset="0"/>
                <a:cs typeface="Arial" pitchFamily="34" charset="0"/>
              </a:rPr>
              <a:t>Bạn Dũng không thuộc tập hợp B.</a:t>
            </a:r>
          </a:p>
        </p:txBody>
      </p:sp>
    </p:spTree>
    <p:extLst>
      <p:ext uri="{BB962C8B-B14F-4D97-AF65-F5344CB8AC3E}">
        <p14:creationId xmlns:p14="http://schemas.microsoft.com/office/powerpoint/2010/main" val="66785804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743469"/>
                                        </p:tgtEl>
                                        <p:attrNameLst>
                                          <p:attrName>style.visibility</p:attrName>
                                        </p:attrNameLst>
                                      </p:cBhvr>
                                      <p:to>
                                        <p:strVal val="visible"/>
                                      </p:to>
                                    </p:set>
                                    <p:animEffect transition="in" filter="wipe(left)">
                                      <p:cBhvr>
                                        <p:cTn id="15" dur="500"/>
                                        <p:tgtEl>
                                          <p:spTgt spid="74346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utoShape 4"/>
          <p:cNvSpPr>
            <a:spLocks noChangeArrowheads="1"/>
          </p:cNvSpPr>
          <p:nvPr/>
        </p:nvSpPr>
        <p:spPr bwMode="gray">
          <a:xfrm>
            <a:off x="150812" y="95249"/>
            <a:ext cx="3276600" cy="438151"/>
          </a:xfrm>
          <a:prstGeom prst="roundRect">
            <a:avLst>
              <a:gd name="adj" fmla="val 50000"/>
            </a:avLst>
          </a:prstGeom>
          <a:solidFill>
            <a:schemeClr val="accent5">
              <a:lumMod val="50000"/>
            </a:schemeClr>
          </a:soli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smtClean="0">
                <a:solidFill>
                  <a:schemeClr val="bg1"/>
                </a:solidFill>
                <a:latin typeface="Arial" pitchFamily="34" charset="0"/>
                <a:cs typeface="Arial" pitchFamily="34" charset="0"/>
              </a:rPr>
              <a:t>  </a:t>
            </a:r>
            <a:r>
              <a:rPr lang="en-US" sz="2000" b="1" smtClean="0">
                <a:solidFill>
                  <a:schemeClr val="bg1"/>
                </a:solidFill>
                <a:latin typeface="Arial" pitchFamily="34" charset="0"/>
                <a:cs typeface="Arial" pitchFamily="34" charset="0"/>
              </a:rPr>
              <a:t>2  . MÔ TẢ TẬP HỢP .</a:t>
            </a:r>
            <a:endParaRPr lang="vi-VN" sz="2000" b="1">
              <a:solidFill>
                <a:schemeClr val="bg1"/>
              </a:solidFill>
              <a:latin typeface="Arial" pitchFamily="34" charset="0"/>
              <a:cs typeface="Arial" pitchFamily="34" charset="0"/>
            </a:endParaRPr>
          </a:p>
        </p:txBody>
      </p:sp>
      <p:grpSp>
        <p:nvGrpSpPr>
          <p:cNvPr id="2" name="Group 1"/>
          <p:cNvGrpSpPr/>
          <p:nvPr/>
        </p:nvGrpSpPr>
        <p:grpSpPr>
          <a:xfrm>
            <a:off x="303212" y="724792"/>
            <a:ext cx="11658600" cy="3752860"/>
            <a:chOff x="303212" y="724792"/>
            <a:chExt cx="11658600" cy="3752860"/>
          </a:xfrm>
        </p:grpSpPr>
        <p:sp>
          <p:nvSpPr>
            <p:cNvPr id="8" name="Rounded Rectangle 7"/>
            <p:cNvSpPr/>
            <p:nvPr/>
          </p:nvSpPr>
          <p:spPr>
            <a:xfrm>
              <a:off x="303212" y="724792"/>
              <a:ext cx="11658600" cy="3752860"/>
            </a:xfrm>
            <a:prstGeom prst="roundRect">
              <a:avLst>
                <a:gd name="adj" fmla="val 5381"/>
              </a:avLst>
            </a:prstGeom>
            <a:solidFill>
              <a:schemeClr val="accent5">
                <a:lumMod val="20000"/>
                <a:lumOff val="80000"/>
              </a:schemeClr>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sp>
          <p:nvSpPr>
            <p:cNvPr id="10" name="TextBox 9"/>
            <p:cNvSpPr txBox="1"/>
            <p:nvPr/>
          </p:nvSpPr>
          <p:spPr>
            <a:xfrm>
              <a:off x="531812" y="772202"/>
              <a:ext cx="11190090" cy="523198"/>
            </a:xfrm>
            <a:prstGeom prst="rect">
              <a:avLst/>
            </a:prstGeom>
            <a:noFill/>
          </p:spPr>
          <p:txBody>
            <a:bodyPr wrap="square" lIns="121899" tIns="60949" rIns="121899" bIns="60949" rtlCol="0">
              <a:spAutoFit/>
            </a:bodyPr>
            <a:lstStyle/>
            <a:p>
              <a:r>
                <a:rPr lang="vi-VN" sz="2500" b="1">
                  <a:latin typeface="Arial" pitchFamily="34" charset="0"/>
                  <a:cs typeface="Arial" pitchFamily="34" charset="0"/>
                </a:rPr>
                <a:t>Hai cách mô </a:t>
              </a:r>
              <a:r>
                <a:rPr lang="en-US" sz="2500" b="1">
                  <a:latin typeface="Arial" pitchFamily="34" charset="0"/>
                  <a:cs typeface="Arial" pitchFamily="34" charset="0"/>
                </a:rPr>
                <a:t>t</a:t>
              </a:r>
              <a:r>
                <a:rPr lang="vi-VN" sz="2500" b="1" smtClean="0">
                  <a:latin typeface="Arial" pitchFamily="34" charset="0"/>
                  <a:cs typeface="Arial" pitchFamily="34" charset="0"/>
                </a:rPr>
                <a:t>ả </a:t>
              </a:r>
              <a:r>
                <a:rPr lang="vi-VN" sz="2500" b="1">
                  <a:latin typeface="Arial" pitchFamily="34" charset="0"/>
                  <a:cs typeface="Arial" pitchFamily="34" charset="0"/>
                </a:rPr>
                <a:t>một tập </a:t>
              </a:r>
              <a:r>
                <a:rPr lang="vi-VN" sz="2500" b="1" smtClean="0">
                  <a:latin typeface="Arial" pitchFamily="34" charset="0"/>
                  <a:cs typeface="Arial" pitchFamily="34" charset="0"/>
                </a:rPr>
                <a:t>hợp</a:t>
              </a:r>
              <a:endParaRPr lang="en-US" sz="2500" b="1" smtClean="0">
                <a:latin typeface="Arial" pitchFamily="34" charset="0"/>
                <a:cs typeface="Arial" pitchFamily="34" charset="0"/>
              </a:endParaRPr>
            </a:p>
          </p:txBody>
        </p:sp>
        <p:sp>
          <p:nvSpPr>
            <p:cNvPr id="14" name="TextBox 13"/>
            <p:cNvSpPr txBox="1"/>
            <p:nvPr/>
          </p:nvSpPr>
          <p:spPr>
            <a:xfrm>
              <a:off x="379412" y="1229164"/>
              <a:ext cx="11310045" cy="2123636"/>
            </a:xfrm>
            <a:prstGeom prst="rect">
              <a:avLst/>
            </a:prstGeom>
            <a:noFill/>
          </p:spPr>
          <p:txBody>
            <a:bodyPr wrap="square" lIns="121899" tIns="60949" rIns="121899" bIns="60949" rtlCol="0">
              <a:spAutoFit/>
            </a:bodyPr>
            <a:lstStyle/>
            <a:p>
              <a:pPr marL="342900" indent="-342900">
                <a:buFont typeface="Wingdings" pitchFamily="2" charset="2"/>
                <a:buChar char="§"/>
              </a:pPr>
              <a:r>
                <a:rPr lang="vi-VN" sz="2500" b="1" i="1">
                  <a:solidFill>
                    <a:srgbClr val="C00000"/>
                  </a:solidFill>
                  <a:latin typeface="Arial" pitchFamily="34" charset="0"/>
                  <a:cs typeface="Arial" pitchFamily="34" charset="0"/>
                </a:rPr>
                <a:t>Cách 1</a:t>
              </a:r>
              <a:r>
                <a:rPr lang="vi-VN" sz="2500" b="1">
                  <a:solidFill>
                    <a:srgbClr val="C00000"/>
                  </a:solidFill>
                  <a:latin typeface="Arial" pitchFamily="34" charset="0"/>
                  <a:cs typeface="Arial" pitchFamily="34" charset="0"/>
                </a:rPr>
                <a:t>.</a:t>
              </a:r>
              <a:r>
                <a:rPr lang="vi-VN" sz="2500" b="1">
                  <a:latin typeface="Arial" pitchFamily="34" charset="0"/>
                  <a:cs typeface="Arial" pitchFamily="34" charset="0"/>
                </a:rPr>
                <a:t> Liệt kê các phẩn tử của tập hợp, tức là viết các phần tử của tập hợp trong dấu ngoặc </a:t>
              </a:r>
              <a:r>
                <a:rPr lang="vi-VN" sz="2500" smtClean="0">
                  <a:latin typeface="Arial" pitchFamily="34" charset="0"/>
                  <a:cs typeface="Arial" pitchFamily="34" charset="0"/>
                </a:rPr>
                <a:t>{ }</a:t>
              </a:r>
              <a:r>
                <a:rPr lang="vi-VN" sz="2500" b="1" smtClean="0">
                  <a:latin typeface="Arial" pitchFamily="34" charset="0"/>
                  <a:cs typeface="Arial" pitchFamily="34" charset="0"/>
                </a:rPr>
                <a:t> </a:t>
              </a:r>
              <a:r>
                <a:rPr lang="vi-VN" sz="2500" b="1">
                  <a:latin typeface="Arial" pitchFamily="34" charset="0"/>
                  <a:cs typeface="Arial" pitchFamily="34" charset="0"/>
                </a:rPr>
                <a:t>theo thứ tự </a:t>
              </a:r>
              <a:r>
                <a:rPr lang="vi-VN" sz="2500" b="1" smtClean="0">
                  <a:latin typeface="Arial" pitchFamily="34" charset="0"/>
                  <a:cs typeface="Arial" pitchFamily="34" charset="0"/>
                </a:rPr>
                <a:t>tu</a:t>
              </a:r>
              <a:r>
                <a:rPr lang="en-US" sz="2500" b="1">
                  <a:latin typeface="Arial" pitchFamily="34" charset="0"/>
                  <a:cs typeface="Arial" pitchFamily="34" charset="0"/>
                </a:rPr>
                <a:t>ỳ</a:t>
              </a:r>
              <a:r>
                <a:rPr lang="vi-VN" sz="2500" b="1" smtClean="0">
                  <a:latin typeface="Arial" pitchFamily="34" charset="0"/>
                  <a:cs typeface="Arial" pitchFamily="34" charset="0"/>
                </a:rPr>
                <a:t> </a:t>
              </a:r>
              <a:r>
                <a:rPr lang="vi-VN" sz="2500" b="1">
                  <a:latin typeface="Arial" pitchFamily="34" charset="0"/>
                  <a:cs typeface="Arial" pitchFamily="34" charset="0"/>
                </a:rPr>
                <a:t>ý nhưng mỗi phần tử </a:t>
              </a:r>
              <a:r>
                <a:rPr lang="vi-VN" sz="2500" b="1" smtClean="0">
                  <a:latin typeface="Arial" pitchFamily="34" charset="0"/>
                  <a:cs typeface="Arial" pitchFamily="34" charset="0"/>
                </a:rPr>
                <a:t>ch</a:t>
              </a:r>
              <a:r>
                <a:rPr lang="en-US" sz="2500" b="1">
                  <a:latin typeface="Arial" pitchFamily="34" charset="0"/>
                  <a:cs typeface="Arial" pitchFamily="34" charset="0"/>
                </a:rPr>
                <a:t>ỉ</a:t>
              </a:r>
              <a:r>
                <a:rPr lang="vi-VN" sz="2500" b="1" smtClean="0">
                  <a:latin typeface="Arial" pitchFamily="34" charset="0"/>
                  <a:cs typeface="Arial" pitchFamily="34" charset="0"/>
                </a:rPr>
                <a:t> </a:t>
              </a:r>
              <a:r>
                <a:rPr lang="vi-VN" sz="2500" b="1">
                  <a:latin typeface="Arial" pitchFamily="34" charset="0"/>
                  <a:cs typeface="Arial" pitchFamily="34" charset="0"/>
                </a:rPr>
                <a:t>được viết một lần</a:t>
              </a:r>
              <a:r>
                <a:rPr lang="vi-VN" sz="2500" b="1" smtClean="0">
                  <a:latin typeface="Arial" pitchFamily="34" charset="0"/>
                  <a:cs typeface="Arial" pitchFamily="34" charset="0"/>
                </a:rPr>
                <a:t>.</a:t>
              </a:r>
              <a:endParaRPr lang="en-US" sz="2500" b="1" smtClean="0">
                <a:latin typeface="Arial" pitchFamily="34" charset="0"/>
                <a:cs typeface="Arial" pitchFamily="34" charset="0"/>
              </a:endParaRPr>
            </a:p>
            <a:p>
              <a:r>
                <a:rPr lang="en-US" sz="2500" b="1">
                  <a:latin typeface="Arial" pitchFamily="34" charset="0"/>
                  <a:cs typeface="Arial" pitchFamily="34" charset="0"/>
                </a:rPr>
                <a:t> </a:t>
              </a:r>
              <a:r>
                <a:rPr lang="en-US" sz="2500" b="1" smtClean="0">
                  <a:latin typeface="Arial" pitchFamily="34" charset="0"/>
                  <a:cs typeface="Arial" pitchFamily="34" charset="0"/>
                </a:rPr>
                <a:t>   </a:t>
              </a:r>
              <a:r>
                <a:rPr lang="en-US" sz="2500" b="1" smtClean="0">
                  <a:solidFill>
                    <a:schemeClr val="accent6">
                      <a:lumMod val="75000"/>
                    </a:schemeClr>
                  </a:solidFill>
                  <a:latin typeface="Arial" pitchFamily="34" charset="0"/>
                  <a:cs typeface="Arial" pitchFamily="34" charset="0"/>
                </a:rPr>
                <a:t>Ví dụ : </a:t>
              </a:r>
              <a:r>
                <a:rPr lang="en-US" sz="2500" b="1">
                  <a:latin typeface="Arial" pitchFamily="34" charset="0"/>
                  <a:cs typeface="Arial" pitchFamily="34" charset="0"/>
                </a:rPr>
                <a:t>với tập   gồm các số </a:t>
              </a:r>
              <a:r>
                <a:rPr lang="en-US" sz="2500" b="1" smtClean="0">
                  <a:latin typeface="Arial" pitchFamily="34" charset="0"/>
                  <a:cs typeface="Arial" pitchFamily="34" charset="0"/>
                </a:rPr>
                <a:t>0 </a:t>
              </a:r>
              <a:r>
                <a:rPr lang="en-US" sz="2500" b="1">
                  <a:latin typeface="Arial" pitchFamily="34" charset="0"/>
                  <a:cs typeface="Arial" pitchFamily="34" charset="0"/>
                </a:rPr>
                <a:t>; 1 ; 2 ; 3 ; 4 ; </a:t>
              </a:r>
              <a:r>
                <a:rPr lang="en-US" sz="2500" b="1" smtClean="0">
                  <a:latin typeface="Arial" pitchFamily="34" charset="0"/>
                  <a:cs typeface="Arial" pitchFamily="34" charset="0"/>
                </a:rPr>
                <a:t>5 </a:t>
              </a:r>
              <a:r>
                <a:rPr lang="en-US" sz="2500" b="1">
                  <a:latin typeface="Arial" pitchFamily="34" charset="0"/>
                  <a:cs typeface="Arial" pitchFamily="34" charset="0"/>
                </a:rPr>
                <a:t>ở Hình 1.4, ta viết</a:t>
              </a:r>
              <a:r>
                <a:rPr lang="en-US" sz="2500" b="1" smtClean="0">
                  <a:latin typeface="Arial" pitchFamily="34" charset="0"/>
                  <a:cs typeface="Arial" pitchFamily="34" charset="0"/>
                </a:rPr>
                <a:t>:</a:t>
              </a:r>
            </a:p>
            <a:p>
              <a:r>
                <a:rPr lang="en-US" sz="2500" b="1">
                  <a:latin typeface="Arial" pitchFamily="34" charset="0"/>
                  <a:cs typeface="Arial" pitchFamily="34" charset="0"/>
                </a:rPr>
                <a:t>	</a:t>
              </a:r>
              <a:r>
                <a:rPr lang="en-US" sz="2500" b="1" smtClean="0">
                  <a:latin typeface="Arial" pitchFamily="34" charset="0"/>
                  <a:cs typeface="Arial" pitchFamily="34" charset="0"/>
                </a:rPr>
                <a:t>	         P = </a:t>
              </a:r>
              <a:r>
                <a:rPr lang="en-US" sz="2500" smtClean="0">
                  <a:latin typeface="Arial" pitchFamily="34" charset="0"/>
                  <a:cs typeface="Arial" pitchFamily="34" charset="0"/>
                </a:rPr>
                <a:t>{</a:t>
              </a:r>
              <a:r>
                <a:rPr lang="en-US" sz="2500" b="1" smtClean="0">
                  <a:latin typeface="Arial" pitchFamily="34" charset="0"/>
                  <a:cs typeface="Arial" pitchFamily="34" charset="0"/>
                </a:rPr>
                <a:t>0; 1; 2; 3; 4; 5</a:t>
              </a:r>
              <a:r>
                <a:rPr lang="en-US" sz="2500" smtClean="0">
                  <a:latin typeface="Arial" pitchFamily="34" charset="0"/>
                  <a:cs typeface="Arial" pitchFamily="34" charset="0"/>
                </a:rPr>
                <a:t>}</a:t>
              </a:r>
              <a:endParaRPr lang="en-US" sz="2500">
                <a:latin typeface="Arial" pitchFamily="34" charset="0"/>
                <a:cs typeface="Arial" pitchFamily="34" charset="0"/>
              </a:endParaRPr>
            </a:p>
          </p:txBody>
        </p:sp>
      </p:grpSp>
      <p:sp>
        <p:nvSpPr>
          <p:cNvPr id="16" name="TextBox 15"/>
          <p:cNvSpPr txBox="1"/>
          <p:nvPr/>
        </p:nvSpPr>
        <p:spPr>
          <a:xfrm>
            <a:off x="379412" y="3200400"/>
            <a:ext cx="11310045" cy="1277251"/>
          </a:xfrm>
          <a:prstGeom prst="rect">
            <a:avLst/>
          </a:prstGeom>
          <a:noFill/>
        </p:spPr>
        <p:txBody>
          <a:bodyPr wrap="square" lIns="121899" tIns="60949" rIns="121899" bIns="60949" rtlCol="0">
            <a:spAutoFit/>
          </a:bodyPr>
          <a:lstStyle/>
          <a:p>
            <a:pPr marL="342900" indent="-342900">
              <a:buFont typeface="Wingdings" pitchFamily="2" charset="2"/>
              <a:buChar char="§"/>
            </a:pPr>
            <a:r>
              <a:rPr lang="vi-VN" sz="2500" b="1" i="1">
                <a:solidFill>
                  <a:srgbClr val="C00000"/>
                </a:solidFill>
                <a:latin typeface="Arial" pitchFamily="34" charset="0"/>
                <a:cs typeface="Arial" pitchFamily="34" charset="0"/>
              </a:rPr>
              <a:t>Cách </a:t>
            </a:r>
            <a:r>
              <a:rPr lang="en-US" sz="2500" b="1" i="1" smtClean="0">
                <a:solidFill>
                  <a:srgbClr val="C00000"/>
                </a:solidFill>
                <a:latin typeface="Arial" pitchFamily="34" charset="0"/>
                <a:cs typeface="Arial" pitchFamily="34" charset="0"/>
              </a:rPr>
              <a:t>2</a:t>
            </a:r>
            <a:r>
              <a:rPr lang="vi-VN" sz="2500" b="1" smtClean="0">
                <a:solidFill>
                  <a:srgbClr val="C00000"/>
                </a:solidFill>
                <a:latin typeface="Arial" pitchFamily="34" charset="0"/>
                <a:cs typeface="Arial" pitchFamily="34" charset="0"/>
              </a:rPr>
              <a:t>.</a:t>
            </a:r>
            <a:r>
              <a:rPr lang="vi-VN" sz="2500" b="1">
                <a:latin typeface="Arial" pitchFamily="34" charset="0"/>
                <a:cs typeface="Arial" pitchFamily="34" charset="0"/>
              </a:rPr>
              <a:t> Nêu </a:t>
            </a:r>
            <a:r>
              <a:rPr lang="en-US" sz="2500" b="1" smtClean="0">
                <a:latin typeface="Arial" pitchFamily="34" charset="0"/>
                <a:cs typeface="Arial" pitchFamily="34" charset="0"/>
              </a:rPr>
              <a:t>d</a:t>
            </a:r>
            <a:r>
              <a:rPr lang="vi-VN" sz="2500" b="1" smtClean="0">
                <a:latin typeface="Arial" pitchFamily="34" charset="0"/>
                <a:cs typeface="Arial" pitchFamily="34" charset="0"/>
              </a:rPr>
              <a:t>ấu </a:t>
            </a:r>
            <a:r>
              <a:rPr lang="vi-VN" sz="2500" b="1">
                <a:latin typeface="Arial" pitchFamily="34" charset="0"/>
                <a:cs typeface="Arial" pitchFamily="34" charset="0"/>
              </a:rPr>
              <a:t>hiệu đặc trưng cho các phẩn tử của tập </a:t>
            </a:r>
            <a:r>
              <a:rPr lang="en-US" sz="2500" b="1" smtClean="0">
                <a:latin typeface="Arial" pitchFamily="34" charset="0"/>
                <a:cs typeface="Arial" pitchFamily="34" charset="0"/>
              </a:rPr>
              <a:t>hợp</a:t>
            </a:r>
            <a:r>
              <a:rPr lang="vi-VN" sz="2500" b="1" smtClean="0">
                <a:latin typeface="Arial" pitchFamily="34" charset="0"/>
                <a:cs typeface="Arial" pitchFamily="34" charset="0"/>
              </a:rPr>
              <a:t> </a:t>
            </a:r>
            <a:r>
              <a:rPr lang="en-US" sz="2500" b="1" smtClean="0">
                <a:latin typeface="Arial" pitchFamily="34" charset="0"/>
                <a:cs typeface="Arial" pitchFamily="34" charset="0"/>
              </a:rPr>
              <a:t/>
            </a:r>
            <a:br>
              <a:rPr lang="en-US" sz="2500" b="1" smtClean="0">
                <a:latin typeface="Arial" pitchFamily="34" charset="0"/>
                <a:cs typeface="Arial" pitchFamily="34" charset="0"/>
              </a:rPr>
            </a:br>
            <a:r>
              <a:rPr lang="vi-VN" sz="2500" b="1" smtClean="0">
                <a:solidFill>
                  <a:schemeClr val="accent6">
                    <a:lumMod val="75000"/>
                  </a:schemeClr>
                </a:solidFill>
                <a:latin typeface="Arial" pitchFamily="34" charset="0"/>
                <a:cs typeface="Arial" pitchFamily="34" charset="0"/>
              </a:rPr>
              <a:t>Ví dụ</a:t>
            </a:r>
            <a:r>
              <a:rPr lang="en-US" sz="2500" b="1" smtClean="0">
                <a:solidFill>
                  <a:schemeClr val="accent6">
                    <a:lumMod val="75000"/>
                  </a:schemeClr>
                </a:solidFill>
                <a:latin typeface="Arial" pitchFamily="34" charset="0"/>
                <a:cs typeface="Arial" pitchFamily="34" charset="0"/>
              </a:rPr>
              <a:t>: </a:t>
            </a:r>
            <a:r>
              <a:rPr lang="vi-VN" sz="2500" b="1" smtClean="0">
                <a:solidFill>
                  <a:schemeClr val="accent6">
                    <a:lumMod val="75000"/>
                  </a:schemeClr>
                </a:solidFill>
                <a:latin typeface="Arial" pitchFamily="34" charset="0"/>
                <a:cs typeface="Arial" pitchFamily="34" charset="0"/>
              </a:rPr>
              <a:t> </a:t>
            </a:r>
            <a:r>
              <a:rPr lang="vi-VN" sz="2500" b="1">
                <a:latin typeface="Arial" pitchFamily="34" charset="0"/>
                <a:cs typeface="Arial" pitchFamily="34" charset="0"/>
              </a:rPr>
              <a:t>với tập </a:t>
            </a:r>
            <a:r>
              <a:rPr lang="en-US" sz="2500" b="1" smtClean="0">
                <a:latin typeface="Arial" pitchFamily="34" charset="0"/>
                <a:cs typeface="Arial" pitchFamily="34" charset="0"/>
              </a:rPr>
              <a:t>P </a:t>
            </a:r>
            <a:r>
              <a:rPr lang="vi-VN" sz="2500" b="1" smtClean="0">
                <a:latin typeface="Arial" pitchFamily="34" charset="0"/>
                <a:cs typeface="Arial" pitchFamily="34" charset="0"/>
              </a:rPr>
              <a:t>(xem </a:t>
            </a:r>
            <a:r>
              <a:rPr lang="vi-VN" sz="2500" b="1">
                <a:latin typeface="Arial" pitchFamily="34" charset="0"/>
                <a:cs typeface="Arial" pitchFamily="34" charset="0"/>
              </a:rPr>
              <a:t>H.1.4) ta cũng có </a:t>
            </a:r>
            <a:r>
              <a:rPr lang="vi-VN" sz="2500" b="1" smtClean="0">
                <a:latin typeface="Arial" pitchFamily="34" charset="0"/>
                <a:cs typeface="Arial" pitchFamily="34" charset="0"/>
              </a:rPr>
              <a:t>th</a:t>
            </a:r>
            <a:r>
              <a:rPr lang="en-US" sz="2500" b="1" smtClean="0">
                <a:latin typeface="Arial" pitchFamily="34" charset="0"/>
                <a:cs typeface="Arial" pitchFamily="34" charset="0"/>
              </a:rPr>
              <a:t>ể</a:t>
            </a:r>
            <a:r>
              <a:rPr lang="vi-VN" sz="2500" b="1" smtClean="0">
                <a:latin typeface="Arial" pitchFamily="34" charset="0"/>
                <a:cs typeface="Arial" pitchFamily="34" charset="0"/>
              </a:rPr>
              <a:t> </a:t>
            </a:r>
            <a:r>
              <a:rPr lang="vi-VN" sz="2500" b="1">
                <a:latin typeface="Arial" pitchFamily="34" charset="0"/>
                <a:cs typeface="Arial" pitchFamily="34" charset="0"/>
              </a:rPr>
              <a:t>viết</a:t>
            </a:r>
            <a:r>
              <a:rPr lang="vi-VN" sz="2500" b="1" smtClean="0">
                <a:latin typeface="Arial" pitchFamily="34" charset="0"/>
                <a:cs typeface="Arial" pitchFamily="34" charset="0"/>
              </a:rPr>
              <a:t>:</a:t>
            </a:r>
            <a:r>
              <a:rPr lang="en-US" sz="2500" b="1" smtClean="0">
                <a:latin typeface="Arial" pitchFamily="34" charset="0"/>
                <a:cs typeface="Arial" pitchFamily="34" charset="0"/>
              </a:rPr>
              <a:t/>
            </a:r>
            <a:br>
              <a:rPr lang="en-US" sz="2500" b="1" smtClean="0">
                <a:latin typeface="Arial" pitchFamily="34" charset="0"/>
                <a:cs typeface="Arial" pitchFamily="34" charset="0"/>
              </a:rPr>
            </a:br>
            <a:r>
              <a:rPr lang="en-US" sz="2500" b="1" smtClean="0">
                <a:latin typeface="Arial" pitchFamily="34" charset="0"/>
                <a:cs typeface="Arial" pitchFamily="34" charset="0"/>
              </a:rPr>
              <a:t>	             	P = </a:t>
            </a:r>
            <a:r>
              <a:rPr lang="en-US" sz="2500" smtClean="0">
                <a:latin typeface="Arial" pitchFamily="34" charset="0"/>
                <a:cs typeface="Arial" pitchFamily="34" charset="0"/>
              </a:rPr>
              <a:t>{</a:t>
            </a:r>
            <a:r>
              <a:rPr lang="en-US" sz="2500" b="1" smtClean="0">
                <a:latin typeface="Arial" pitchFamily="34" charset="0"/>
                <a:cs typeface="Arial" pitchFamily="34" charset="0"/>
              </a:rPr>
              <a:t> n| n là số tự nhiên nhỏ hơn 6</a:t>
            </a:r>
            <a:r>
              <a:rPr lang="en-US" sz="2500" smtClean="0">
                <a:latin typeface="Arial" pitchFamily="34" charset="0"/>
                <a:cs typeface="Arial" pitchFamily="34" charset="0"/>
              </a:rPr>
              <a:t>}</a:t>
            </a:r>
            <a:endParaRPr lang="en-US" sz="2500">
              <a:latin typeface="Arial" pitchFamily="34" charset="0"/>
              <a:cs typeface="Arial" pitchFamily="34" charset="0"/>
            </a:endParaRPr>
          </a:p>
        </p:txBody>
      </p:sp>
      <p:pic>
        <p:nvPicPr>
          <p:cNvPr id="76288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3474" y="4567237"/>
            <a:ext cx="3819525" cy="223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577945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762885"/>
                                        </p:tgtEl>
                                        <p:attrNameLst>
                                          <p:attrName>style.visibility</p:attrName>
                                        </p:attrNameLst>
                                      </p:cBhvr>
                                      <p:to>
                                        <p:strVal val="visible"/>
                                      </p:to>
                                    </p:set>
                                    <p:animEffect transition="in" filter="wipe(left)">
                                      <p:cBhvr>
                                        <p:cTn id="11" dur="500"/>
                                        <p:tgtEl>
                                          <p:spTgt spid="76288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p:cNvSpPr/>
          <p:nvPr/>
        </p:nvSpPr>
        <p:spPr>
          <a:xfrm>
            <a:off x="1446212" y="734515"/>
            <a:ext cx="10210800" cy="1322885"/>
          </a:xfrm>
          <a:prstGeom prst="roundRect">
            <a:avLst>
              <a:gd name="adj" fmla="val 5381"/>
            </a:avLst>
          </a:prstGeom>
          <a:gradFill>
            <a:gsLst>
              <a:gs pos="0">
                <a:schemeClr val="accent2">
                  <a:lumMod val="60000"/>
                  <a:lumOff val="40000"/>
                </a:schemeClr>
              </a:gs>
              <a:gs pos="50000">
                <a:schemeClr val="accent2">
                  <a:lumMod val="20000"/>
                  <a:lumOff val="80000"/>
                </a:schemeClr>
              </a:gs>
              <a:gs pos="100000">
                <a:schemeClr val="accent2">
                  <a:lumMod val="60000"/>
                  <a:lumOff val="40000"/>
                </a:schemeClr>
              </a:gs>
            </a:gsLst>
            <a:lin ang="10800000" scaled="1"/>
          </a:gradFill>
          <a:ln w="3175">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pic>
        <p:nvPicPr>
          <p:cNvPr id="25" name="Picture 4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9609" y="2234003"/>
            <a:ext cx="1268613" cy="302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1310744" y="2612112"/>
            <a:ext cx="10574868" cy="861774"/>
          </a:xfrm>
          <a:prstGeom prst="rect">
            <a:avLst/>
          </a:prstGeom>
          <a:noFill/>
        </p:spPr>
        <p:txBody>
          <a:bodyPr wrap="square" rtlCol="0">
            <a:spAutoFit/>
          </a:bodyPr>
          <a:lstStyle/>
          <a:p>
            <a:pPr marL="342900" indent="-342900">
              <a:buFont typeface="Wingdings" pitchFamily="2" charset="2"/>
              <a:buChar char="q"/>
            </a:pPr>
            <a:r>
              <a:rPr lang="vi-VN" sz="2500" b="1">
                <a:latin typeface="Arial" pitchFamily="34" charset="0"/>
                <a:cs typeface="Arial" pitchFamily="34" charset="0"/>
              </a:rPr>
              <a:t>Bạn Nam viết sai vì theo cách mô tả của tập hợp thì mỗi phần tử chỉ được viết một lần nhưng ở đây chữ cái A, N xuất hiện hai lần.</a:t>
            </a:r>
          </a:p>
        </p:txBody>
      </p:sp>
      <p:sp>
        <p:nvSpPr>
          <p:cNvPr id="15" name="TextBox 14"/>
          <p:cNvSpPr txBox="1"/>
          <p:nvPr/>
        </p:nvSpPr>
        <p:spPr>
          <a:xfrm>
            <a:off x="1751012" y="3505200"/>
            <a:ext cx="6973888" cy="477054"/>
          </a:xfrm>
          <a:prstGeom prst="rect">
            <a:avLst/>
          </a:prstGeom>
          <a:noFill/>
        </p:spPr>
        <p:txBody>
          <a:bodyPr wrap="square" rtlCol="0">
            <a:spAutoFit/>
          </a:bodyPr>
          <a:lstStyle/>
          <a:p>
            <a:r>
              <a:rPr lang="en-US" sz="2500" b="1" smtClean="0">
                <a:latin typeface="Arial" pitchFamily="34" charset="0"/>
                <a:cs typeface="Arial" pitchFamily="34" charset="0"/>
              </a:rPr>
              <a:t>   </a:t>
            </a:r>
            <a:r>
              <a:rPr lang="pt-BR" sz="2500" b="1">
                <a:latin typeface="Arial" pitchFamily="34" charset="0"/>
                <a:cs typeface="Arial" pitchFamily="34" charset="0"/>
              </a:rPr>
              <a:t>Cách viết đúng là: </a:t>
            </a:r>
            <a:r>
              <a:rPr lang="pt-BR" sz="2500" b="1" smtClean="0">
                <a:latin typeface="Arial" pitchFamily="34" charset="0"/>
                <a:cs typeface="Arial" pitchFamily="34" charset="0"/>
              </a:rPr>
              <a:t> L </a:t>
            </a:r>
            <a:r>
              <a:rPr lang="pt-BR" sz="2500" b="1">
                <a:latin typeface="Arial" pitchFamily="34" charset="0"/>
                <a:cs typeface="Arial" pitchFamily="34" charset="0"/>
              </a:rPr>
              <a:t>= </a:t>
            </a:r>
            <a:r>
              <a:rPr lang="pt-BR" sz="2500">
                <a:latin typeface="Arial" pitchFamily="34" charset="0"/>
                <a:cs typeface="Arial" pitchFamily="34" charset="0"/>
              </a:rPr>
              <a:t>{</a:t>
            </a:r>
            <a:r>
              <a:rPr lang="pt-BR" sz="2500" b="1">
                <a:solidFill>
                  <a:srgbClr val="C00000"/>
                </a:solidFill>
                <a:latin typeface="Arial" pitchFamily="34" charset="0"/>
                <a:cs typeface="Arial" pitchFamily="34" charset="0"/>
              </a:rPr>
              <a:t>N; H; A; T; R; G</a:t>
            </a:r>
            <a:r>
              <a:rPr lang="pt-BR" sz="2500">
                <a:latin typeface="Arial" pitchFamily="34" charset="0"/>
                <a:cs typeface="Arial" pitchFamily="34" charset="0"/>
              </a:rPr>
              <a:t>}</a:t>
            </a:r>
            <a:r>
              <a:rPr lang="pt-BR" sz="2500" b="1">
                <a:latin typeface="Arial" pitchFamily="34" charset="0"/>
                <a:cs typeface="Arial" pitchFamily="34" charset="0"/>
              </a:rPr>
              <a:t>.</a:t>
            </a:r>
            <a:endParaRPr lang="vi-VN" sz="2500" b="1">
              <a:latin typeface="Arial" pitchFamily="34" charset="0"/>
              <a:cs typeface="Arial" pitchFamily="34" charset="0"/>
            </a:endParaRPr>
          </a:p>
        </p:txBody>
      </p:sp>
      <p:sp>
        <p:nvSpPr>
          <p:cNvPr id="17" name="AutoShape 4"/>
          <p:cNvSpPr>
            <a:spLocks noChangeArrowheads="1"/>
          </p:cNvSpPr>
          <p:nvPr/>
        </p:nvSpPr>
        <p:spPr bwMode="gray">
          <a:xfrm>
            <a:off x="150812" y="95249"/>
            <a:ext cx="3276600" cy="438151"/>
          </a:xfrm>
          <a:prstGeom prst="roundRect">
            <a:avLst>
              <a:gd name="adj" fmla="val 50000"/>
            </a:avLst>
          </a:prstGeom>
          <a:solidFill>
            <a:schemeClr val="accent5">
              <a:lumMod val="50000"/>
            </a:schemeClr>
          </a:soli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smtClean="0">
                <a:solidFill>
                  <a:schemeClr val="bg1"/>
                </a:solidFill>
                <a:latin typeface="Arial" pitchFamily="34" charset="0"/>
                <a:cs typeface="Arial" pitchFamily="34" charset="0"/>
              </a:rPr>
              <a:t>  </a:t>
            </a:r>
            <a:r>
              <a:rPr lang="en-US" sz="2000" b="1" smtClean="0">
                <a:solidFill>
                  <a:schemeClr val="bg1"/>
                </a:solidFill>
                <a:latin typeface="Arial" pitchFamily="34" charset="0"/>
                <a:cs typeface="Arial" pitchFamily="34" charset="0"/>
              </a:rPr>
              <a:t>2  . MÔ TẢ TẬP HỢP .</a:t>
            </a:r>
            <a:endParaRPr lang="vi-VN" sz="2000" b="1">
              <a:solidFill>
                <a:schemeClr val="bg1"/>
              </a:solidFill>
              <a:latin typeface="Arial" pitchFamily="34" charset="0"/>
              <a:cs typeface="Arial" pitchFamily="34" charset="0"/>
            </a:endParaRPr>
          </a:p>
        </p:txBody>
      </p:sp>
      <p:sp>
        <p:nvSpPr>
          <p:cNvPr id="10" name="TextBox 9"/>
          <p:cNvSpPr txBox="1"/>
          <p:nvPr/>
        </p:nvSpPr>
        <p:spPr>
          <a:xfrm>
            <a:off x="1522412" y="780149"/>
            <a:ext cx="10210800" cy="1277251"/>
          </a:xfrm>
          <a:prstGeom prst="rect">
            <a:avLst/>
          </a:prstGeom>
          <a:noFill/>
        </p:spPr>
        <p:txBody>
          <a:bodyPr wrap="square" lIns="121899" tIns="60949" rIns="121899" bIns="60949" rtlCol="0">
            <a:spAutoFit/>
          </a:bodyPr>
          <a:lstStyle/>
          <a:p>
            <a:r>
              <a:rPr lang="vi-VN" sz="2500" b="1">
                <a:latin typeface="Arial" pitchFamily="34" charset="0"/>
                <a:cs typeface="Arial" pitchFamily="34" charset="0"/>
              </a:rPr>
              <a:t>Khi mô tả tập hợp L các chữ cái trong từ NHA TRANG bằng cách liệt kê các phần tử, bạn Nam </a:t>
            </a:r>
            <a:r>
              <a:rPr lang="vi-VN" sz="2500" b="1" smtClean="0">
                <a:latin typeface="Arial" pitchFamily="34" charset="0"/>
                <a:cs typeface="Arial" pitchFamily="34" charset="0"/>
              </a:rPr>
              <a:t>viết:</a:t>
            </a:r>
            <a:r>
              <a:rPr lang="en-US" sz="2500" b="1" smtClean="0">
                <a:latin typeface="Arial" pitchFamily="34" charset="0"/>
                <a:cs typeface="Arial" pitchFamily="34" charset="0"/>
              </a:rPr>
              <a:t>  </a:t>
            </a:r>
            <a:r>
              <a:rPr lang="vi-VN" sz="2500" b="1" smtClean="0">
                <a:latin typeface="Arial" pitchFamily="34" charset="0"/>
                <a:cs typeface="Arial" pitchFamily="34" charset="0"/>
              </a:rPr>
              <a:t>L </a:t>
            </a:r>
            <a:r>
              <a:rPr lang="vi-VN" sz="2500" b="1">
                <a:latin typeface="Arial" pitchFamily="34" charset="0"/>
                <a:cs typeface="Arial" pitchFamily="34" charset="0"/>
              </a:rPr>
              <a:t>= {N; H; A; T; R; A; N; G}</a:t>
            </a:r>
          </a:p>
          <a:p>
            <a:r>
              <a:rPr lang="vi-VN" sz="2500" b="1" smtClean="0">
                <a:latin typeface="Arial" pitchFamily="34" charset="0"/>
                <a:cs typeface="Arial" pitchFamily="34" charset="0"/>
              </a:rPr>
              <a:t>Theo </a:t>
            </a:r>
            <a:r>
              <a:rPr lang="vi-VN" sz="2500" b="1">
                <a:latin typeface="Arial" pitchFamily="34" charset="0"/>
                <a:cs typeface="Arial" pitchFamily="34" charset="0"/>
              </a:rPr>
              <a:t>em, bạn Nam viết đúng hay sai?</a:t>
            </a:r>
          </a:p>
        </p:txBody>
      </p:sp>
      <p:pic>
        <p:nvPicPr>
          <p:cNvPr id="14" name="Picture 13"/>
          <p:cNvPicPr>
            <a:picLocks noChangeAspect="1"/>
          </p:cNvPicPr>
          <p:nvPr/>
        </p:nvPicPr>
        <p:blipFill rotWithShape="1">
          <a:blip r:embed="rId4">
            <a:extLst>
              <a:ext uri="{28A0092B-C50C-407E-A947-70E740481C1C}">
                <a14:useLocalDpi xmlns:a14="http://schemas.microsoft.com/office/drawing/2010/main" val="0"/>
              </a:ext>
            </a:extLst>
          </a:blip>
          <a:srcRect l="5523"/>
          <a:stretch/>
        </p:blipFill>
        <p:spPr>
          <a:xfrm>
            <a:off x="150812" y="762000"/>
            <a:ext cx="1180570" cy="1133762"/>
          </a:xfrm>
          <a:prstGeom prst="rect">
            <a:avLst/>
          </a:prstGeom>
        </p:spPr>
      </p:pic>
      <p:pic>
        <p:nvPicPr>
          <p:cNvPr id="76390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8645" y="1056043"/>
            <a:ext cx="914569" cy="63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1137214" y="1147587"/>
            <a:ext cx="824598" cy="1138413"/>
          </a:xfrm>
          <a:prstGeom prst="rect">
            <a:avLst/>
          </a:prstGeom>
        </p:spPr>
      </p:pic>
      <p:grpSp>
        <p:nvGrpSpPr>
          <p:cNvPr id="13" name="Group 12"/>
          <p:cNvGrpSpPr/>
          <p:nvPr/>
        </p:nvGrpSpPr>
        <p:grpSpPr>
          <a:xfrm>
            <a:off x="6932612" y="4343400"/>
            <a:ext cx="3913062" cy="2086632"/>
            <a:chOff x="7468468" y="3951921"/>
            <a:chExt cx="3913062" cy="2086632"/>
          </a:xfrm>
        </p:grpSpPr>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12863" y="4713921"/>
              <a:ext cx="1094005" cy="1324632"/>
            </a:xfrm>
            <a:prstGeom prst="rect">
              <a:avLst/>
            </a:prstGeom>
          </p:spPr>
        </p:pic>
        <p:sp>
          <p:nvSpPr>
            <p:cNvPr id="16" name="Rounded Rectangular Callout 15"/>
            <p:cNvSpPr/>
            <p:nvPr/>
          </p:nvSpPr>
          <p:spPr>
            <a:xfrm>
              <a:off x="7468468" y="3951921"/>
              <a:ext cx="3913062" cy="750703"/>
            </a:xfrm>
            <a:prstGeom prst="wedgeRoundRectCallout">
              <a:avLst/>
            </a:prstGeom>
            <a:solidFill>
              <a:srgbClr val="087E27"/>
            </a:solidFill>
            <a:ln>
              <a:solidFill>
                <a:srgbClr val="008A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bg1"/>
                  </a:solidFill>
                  <a:latin typeface="Arial" pitchFamily="34" charset="0"/>
                  <a:cs typeface="Arial" pitchFamily="34" charset="0"/>
                </a:rPr>
                <a:t>Ta viết các phần tử của tập hợp cách nhau bởi dấu “</a:t>
              </a:r>
              <a:r>
                <a:rPr lang="en-US" sz="2000" b="1" smtClean="0">
                  <a:solidFill>
                    <a:srgbClr val="FFFF00"/>
                  </a:solidFill>
                  <a:latin typeface="Arial" pitchFamily="34" charset="0"/>
                  <a:cs typeface="Arial" pitchFamily="34" charset="0"/>
                </a:rPr>
                <a:t>;</a:t>
              </a:r>
              <a:r>
                <a:rPr lang="en-US" sz="2000" b="1" smtClean="0">
                  <a:solidFill>
                    <a:schemeClr val="bg1"/>
                  </a:solidFill>
                  <a:latin typeface="Arial" pitchFamily="34" charset="0"/>
                  <a:cs typeface="Arial" pitchFamily="34" charset="0"/>
                </a:rPr>
                <a:t>”</a:t>
              </a:r>
              <a:endParaRPr lang="en-US" sz="2000" b="1">
                <a:solidFill>
                  <a:schemeClr val="bg1"/>
                </a:solidFill>
                <a:latin typeface="Arial" pitchFamily="34" charset="0"/>
                <a:cs typeface="Arial" pitchFamily="34" charset="0"/>
              </a:endParaRPr>
            </a:p>
          </p:txBody>
        </p:sp>
      </p:grpSp>
    </p:spTree>
    <p:extLst>
      <p:ext uri="{BB962C8B-B14F-4D97-AF65-F5344CB8AC3E}">
        <p14:creationId xmlns:p14="http://schemas.microsoft.com/office/powerpoint/2010/main" val="311581293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left)">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utoShape 4"/>
          <p:cNvSpPr>
            <a:spLocks noChangeArrowheads="1"/>
          </p:cNvSpPr>
          <p:nvPr/>
        </p:nvSpPr>
        <p:spPr bwMode="gray">
          <a:xfrm>
            <a:off x="150812" y="95249"/>
            <a:ext cx="3276600" cy="438151"/>
          </a:xfrm>
          <a:prstGeom prst="roundRect">
            <a:avLst>
              <a:gd name="adj" fmla="val 50000"/>
            </a:avLst>
          </a:prstGeom>
          <a:solidFill>
            <a:schemeClr val="accent5">
              <a:lumMod val="50000"/>
            </a:schemeClr>
          </a:soli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smtClean="0">
                <a:solidFill>
                  <a:schemeClr val="bg1"/>
                </a:solidFill>
                <a:latin typeface="Arial" pitchFamily="34" charset="0"/>
                <a:cs typeface="Arial" pitchFamily="34" charset="0"/>
              </a:rPr>
              <a:t>  </a:t>
            </a:r>
            <a:r>
              <a:rPr lang="en-US" sz="2000" b="1" smtClean="0">
                <a:solidFill>
                  <a:schemeClr val="bg1"/>
                </a:solidFill>
                <a:latin typeface="Arial" pitchFamily="34" charset="0"/>
                <a:cs typeface="Arial" pitchFamily="34" charset="0"/>
              </a:rPr>
              <a:t>2  . MÔ TẢ TẬP HỢP .</a:t>
            </a:r>
            <a:endParaRPr lang="vi-VN" sz="2000" b="1">
              <a:solidFill>
                <a:schemeClr val="bg1"/>
              </a:solidFill>
              <a:latin typeface="Arial" pitchFamily="34" charset="0"/>
              <a:cs typeface="Arial" pitchFamily="34" charset="0"/>
            </a:endParaRPr>
          </a:p>
        </p:txBody>
      </p:sp>
      <p:grpSp>
        <p:nvGrpSpPr>
          <p:cNvPr id="3" name="Group 2"/>
          <p:cNvGrpSpPr/>
          <p:nvPr/>
        </p:nvGrpSpPr>
        <p:grpSpPr>
          <a:xfrm>
            <a:off x="227012" y="685800"/>
            <a:ext cx="11582400" cy="4068979"/>
            <a:chOff x="227012" y="685800"/>
            <a:chExt cx="11582400" cy="4068979"/>
          </a:xfrm>
        </p:grpSpPr>
        <p:sp>
          <p:nvSpPr>
            <p:cNvPr id="19" name="Rounded Rectangle 18"/>
            <p:cNvSpPr/>
            <p:nvPr/>
          </p:nvSpPr>
          <p:spPr>
            <a:xfrm>
              <a:off x="760412" y="849519"/>
              <a:ext cx="11049000" cy="3905260"/>
            </a:xfrm>
            <a:prstGeom prst="roundRect">
              <a:avLst>
                <a:gd name="adj" fmla="val 2942"/>
              </a:avLst>
            </a:prstGeom>
            <a:gradFill flip="none" rotWithShape="1">
              <a:gsLst>
                <a:gs pos="0">
                  <a:srgbClr val="DAEEDF"/>
                </a:gs>
                <a:gs pos="50000">
                  <a:srgbClr val="E5F3E9"/>
                </a:gs>
                <a:gs pos="100000">
                  <a:srgbClr val="BCDEC4"/>
                </a:gs>
              </a:gsLst>
              <a:lin ang="10800000" scaled="1"/>
              <a:tileRect/>
            </a:gradFill>
            <a:ln w="3175" algn="ctr">
              <a:noFill/>
              <a:round/>
              <a:headEnd/>
              <a:tailEnd/>
            </a:ln>
            <a:effectLst>
              <a:innerShdw blurRad="63500" dist="50800" dir="2700000">
                <a:prstClr val="black">
                  <a:alpha val="50000"/>
                </a:prstClr>
              </a:innerShdw>
            </a:effectLst>
          </p:spPr>
          <p:txBody>
            <a:bodyPr wrap="none" anchor="ctr"/>
            <a:lstStyle/>
            <a:p>
              <a:pPr algn="ctr" eaLnBrk="0" hangingPunct="0"/>
              <a:endParaRPr lang="en-US" b="1" i="1">
                <a:solidFill>
                  <a:srgbClr val="0A2068"/>
                </a:solidFill>
              </a:endParaRPr>
            </a:p>
          </p:txBody>
        </p:sp>
        <p:pic>
          <p:nvPicPr>
            <p:cNvPr id="7649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012" y="685800"/>
              <a:ext cx="1352261"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1598612" y="943430"/>
              <a:ext cx="9448800" cy="1292662"/>
            </a:xfrm>
            <a:prstGeom prst="rect">
              <a:avLst/>
            </a:prstGeom>
            <a:noFill/>
          </p:spPr>
          <p:txBody>
            <a:bodyPr wrap="square" rtlCol="0">
              <a:spAutoFit/>
            </a:bodyPr>
            <a:lstStyle/>
            <a:p>
              <a:pPr marL="457200" indent="-457200">
                <a:buFont typeface="+mj-lt"/>
                <a:buAutoNum type="arabicPeriod"/>
              </a:pPr>
              <a:r>
                <a:rPr lang="vi-VN" sz="2500" b="1" smtClean="0">
                  <a:latin typeface="Arial" pitchFamily="34" charset="0"/>
                  <a:cs typeface="Arial" pitchFamily="34" charset="0"/>
                </a:rPr>
                <a:t>Gọi </a:t>
              </a:r>
              <a:r>
                <a:rPr lang="en-US" sz="2500" b="1" smtClean="0">
                  <a:latin typeface="Arial" pitchFamily="34" charset="0"/>
                  <a:cs typeface="Arial" pitchFamily="34" charset="0"/>
                </a:rPr>
                <a:t>N </a:t>
              </a:r>
              <a:r>
                <a:rPr lang="vi-VN" sz="2500" b="1" smtClean="0">
                  <a:latin typeface="Arial" pitchFamily="34" charset="0"/>
                  <a:cs typeface="Arial" pitchFamily="34" charset="0"/>
                </a:rPr>
                <a:t>là </a:t>
              </a:r>
              <a:r>
                <a:rPr lang="vi-VN" sz="2500" b="1">
                  <a:latin typeface="Arial" pitchFamily="34" charset="0"/>
                  <a:cs typeface="Arial" pitchFamily="34" charset="0"/>
                </a:rPr>
                <a:t>tập hợp gồm các số tự </a:t>
              </a:r>
              <a:r>
                <a:rPr lang="vi-VN" sz="2500" b="1" smtClean="0">
                  <a:latin typeface="Arial" pitchFamily="34" charset="0"/>
                  <a:cs typeface="Arial" pitchFamily="34" charset="0"/>
                </a:rPr>
                <a:t>nhiên</a:t>
              </a:r>
              <a:r>
                <a:rPr lang="en-US" sz="2500" b="1" smtClean="0">
                  <a:latin typeface="Arial" pitchFamily="34" charset="0"/>
                  <a:cs typeface="Arial" pitchFamily="34" charset="0"/>
                </a:rPr>
                <a:t> 0; 1; 2; 3…</a:t>
              </a:r>
              <a:br>
                <a:rPr lang="en-US" sz="2500" b="1" smtClean="0">
                  <a:latin typeface="Arial" pitchFamily="34" charset="0"/>
                  <a:cs typeface="Arial" pitchFamily="34" charset="0"/>
                </a:rPr>
              </a:br>
              <a:r>
                <a:rPr lang="vi-VN" sz="2500" b="1" smtClean="0">
                  <a:latin typeface="Arial" pitchFamily="34" charset="0"/>
                  <a:cs typeface="Arial" pitchFamily="34" charset="0"/>
                </a:rPr>
                <a:t>Ta </a:t>
              </a:r>
              <a:r>
                <a:rPr lang="vi-VN" sz="2500" b="1">
                  <a:latin typeface="Arial" pitchFamily="34" charset="0"/>
                  <a:cs typeface="Arial" pitchFamily="34" charset="0"/>
                </a:rPr>
                <a:t>có thể viết tập </a:t>
              </a:r>
              <a:r>
                <a:rPr lang="en-US" sz="2500" b="1" smtClean="0">
                  <a:latin typeface="Arial" pitchFamily="34" charset="0"/>
                  <a:cs typeface="Arial" pitchFamily="34" charset="0"/>
                </a:rPr>
                <a:t>N</a:t>
              </a:r>
              <a:r>
                <a:rPr lang="vi-VN" sz="2500" b="1" smtClean="0">
                  <a:latin typeface="Arial" pitchFamily="34" charset="0"/>
                  <a:cs typeface="Arial" pitchFamily="34" charset="0"/>
                </a:rPr>
                <a:t> nh</a:t>
              </a:r>
              <a:r>
                <a:rPr lang="en-US" sz="2500" b="1" smtClean="0">
                  <a:latin typeface="Arial" pitchFamily="34" charset="0"/>
                  <a:cs typeface="Arial" pitchFamily="34" charset="0"/>
                </a:rPr>
                <a:t>ư</a:t>
              </a:r>
              <a:r>
                <a:rPr lang="vi-VN" sz="2500" b="1" smtClean="0">
                  <a:latin typeface="Arial" pitchFamily="34" charset="0"/>
                  <a:cs typeface="Arial" pitchFamily="34" charset="0"/>
                </a:rPr>
                <a:t> </a:t>
              </a:r>
              <a:r>
                <a:rPr lang="vi-VN" sz="2500" b="1">
                  <a:latin typeface="Arial" pitchFamily="34" charset="0"/>
                  <a:cs typeface="Arial" pitchFamily="34" charset="0"/>
                </a:rPr>
                <a:t>sau: </a:t>
              </a:r>
              <a:r>
                <a:rPr lang="en-US" sz="2500" b="1" smtClean="0">
                  <a:latin typeface="Arial" pitchFamily="34" charset="0"/>
                  <a:cs typeface="Arial" pitchFamily="34" charset="0"/>
                </a:rPr>
                <a:t/>
              </a:r>
              <a:br>
                <a:rPr lang="en-US" sz="2500" b="1" smtClean="0">
                  <a:latin typeface="Arial" pitchFamily="34" charset="0"/>
                  <a:cs typeface="Arial" pitchFamily="34" charset="0"/>
                </a:rPr>
              </a:br>
              <a:r>
                <a:rPr lang="en-US" sz="2500" b="1" smtClean="0">
                  <a:latin typeface="Arial" pitchFamily="34" charset="0"/>
                  <a:cs typeface="Arial" pitchFamily="34" charset="0"/>
                </a:rPr>
                <a:t>		</a:t>
              </a:r>
              <a:r>
                <a:rPr lang="en-US" sz="2800" b="1" smtClean="0">
                  <a:solidFill>
                    <a:srgbClr val="C00000"/>
                  </a:solidFill>
                  <a:latin typeface="Arial" pitchFamily="34" charset="0"/>
                  <a:cs typeface="Arial" pitchFamily="34" charset="0"/>
                </a:rPr>
                <a:t>N = </a:t>
              </a:r>
              <a:r>
                <a:rPr lang="en-US" sz="2800" smtClean="0">
                  <a:solidFill>
                    <a:srgbClr val="C00000"/>
                  </a:solidFill>
                  <a:latin typeface="Arial" pitchFamily="34" charset="0"/>
                  <a:cs typeface="Arial" pitchFamily="34" charset="0"/>
                </a:rPr>
                <a:t>{</a:t>
              </a:r>
              <a:r>
                <a:rPr lang="en-US" sz="2800" b="1" smtClean="0">
                  <a:solidFill>
                    <a:srgbClr val="C00000"/>
                  </a:solidFill>
                  <a:latin typeface="Arial" pitchFamily="34" charset="0"/>
                  <a:cs typeface="Arial" pitchFamily="34" charset="0"/>
                </a:rPr>
                <a:t>0; 1; 2; 3; …</a:t>
              </a:r>
              <a:r>
                <a:rPr lang="en-US" sz="2800" smtClean="0">
                  <a:solidFill>
                    <a:srgbClr val="C00000"/>
                  </a:solidFill>
                  <a:latin typeface="Arial" pitchFamily="34" charset="0"/>
                  <a:cs typeface="Arial" pitchFamily="34" charset="0"/>
                </a:rPr>
                <a:t>}</a:t>
              </a:r>
              <a:endParaRPr lang="vi-VN" sz="2500">
                <a:solidFill>
                  <a:srgbClr val="C00000"/>
                </a:solidFill>
                <a:latin typeface="Arial" pitchFamily="34" charset="0"/>
                <a:cs typeface="Arial" pitchFamily="34" charset="0"/>
              </a:endParaRPr>
            </a:p>
          </p:txBody>
        </p:sp>
      </p:grpSp>
      <mc:AlternateContent xmlns:mc="http://schemas.openxmlformats.org/markup-compatibility/2006" xmlns:a14="http://schemas.microsoft.com/office/drawing/2010/main">
        <mc:Choice Requires="a14">
          <p:sp>
            <p:nvSpPr>
              <p:cNvPr id="16" name="TextBox 15"/>
              <p:cNvSpPr txBox="1"/>
              <p:nvPr/>
            </p:nvSpPr>
            <p:spPr>
              <a:xfrm>
                <a:off x="1598612" y="2319117"/>
                <a:ext cx="9448800" cy="1292662"/>
              </a:xfrm>
              <a:prstGeom prst="rect">
                <a:avLst/>
              </a:prstGeom>
              <a:noFill/>
            </p:spPr>
            <p:txBody>
              <a:bodyPr wrap="square" rtlCol="0">
                <a:spAutoFit/>
              </a:bodyPr>
              <a:lstStyle/>
              <a:p>
                <a:pPr marL="457200" indent="-457200">
                  <a:buFont typeface="+mj-lt"/>
                  <a:buAutoNum type="arabicPeriod" startAt="2"/>
                </a:pPr>
                <a:r>
                  <a:rPr lang="vi-VN" sz="2500" b="1" smtClean="0">
                    <a:latin typeface="Arial" pitchFamily="34" charset="0"/>
                    <a:cs typeface="Arial" pitchFamily="34" charset="0"/>
                  </a:rPr>
                  <a:t>Ta </a:t>
                </a:r>
                <a:r>
                  <a:rPr lang="vi-VN" sz="2500" b="1">
                    <a:latin typeface="Arial" pitchFamily="34" charset="0"/>
                    <a:cs typeface="Arial" pitchFamily="34" charset="0"/>
                  </a:rPr>
                  <a:t>viết </a:t>
                </a:r>
                <a14:m>
                  <m:oMath xmlns:m="http://schemas.openxmlformats.org/officeDocument/2006/math">
                    <m:r>
                      <a:rPr lang="en-US" sz="2500" b="1" i="1" smtClean="0">
                        <a:latin typeface="Cambria Math"/>
                        <a:cs typeface="Arial" pitchFamily="34" charset="0"/>
                      </a:rPr>
                      <m:t>𝒏</m:t>
                    </m:r>
                    <m:r>
                      <a:rPr lang="en-US" sz="2500" b="1" i="1" smtClean="0">
                        <a:latin typeface="Cambria Math"/>
                        <a:ea typeface="Cambria Math"/>
                        <a:cs typeface="Arial" pitchFamily="34" charset="0"/>
                      </a:rPr>
                      <m:t>∈</m:t>
                    </m:r>
                    <m:r>
                      <a:rPr lang="en-US" sz="2500" b="1" i="1" smtClean="0">
                        <a:latin typeface="Cambria Math"/>
                        <a:ea typeface="Cambria Math"/>
                        <a:cs typeface="Arial" pitchFamily="34" charset="0"/>
                      </a:rPr>
                      <m:t>𝑵</m:t>
                    </m:r>
                  </m:oMath>
                </a14:m>
                <a:r>
                  <a:rPr lang="en-US" sz="2500" b="1" smtClean="0">
                    <a:latin typeface="Arial" pitchFamily="34" charset="0"/>
                    <a:cs typeface="Arial" pitchFamily="34" charset="0"/>
                  </a:rPr>
                  <a:t> </a:t>
                </a:r>
                <a:r>
                  <a:rPr lang="vi-VN" sz="2500" b="1" smtClean="0">
                    <a:latin typeface="Arial" pitchFamily="34" charset="0"/>
                    <a:cs typeface="Arial" pitchFamily="34" charset="0"/>
                  </a:rPr>
                  <a:t>có </a:t>
                </a:r>
                <a:r>
                  <a:rPr lang="vi-VN" sz="2500" b="1">
                    <a:latin typeface="Arial" pitchFamily="34" charset="0"/>
                    <a:cs typeface="Arial" pitchFamily="34" charset="0"/>
                  </a:rPr>
                  <a:t>nghĩa </a:t>
                </a:r>
                <a:r>
                  <a:rPr lang="en-US" sz="2500" b="1" smtClean="0">
                    <a:latin typeface="Arial" pitchFamily="34" charset="0"/>
                    <a:cs typeface="Arial" pitchFamily="34" charset="0"/>
                  </a:rPr>
                  <a:t>n</a:t>
                </a:r>
                <a:r>
                  <a:rPr lang="vi-VN" sz="2500" b="1" smtClean="0">
                    <a:latin typeface="Arial" pitchFamily="34" charset="0"/>
                    <a:cs typeface="Arial" pitchFamily="34" charset="0"/>
                  </a:rPr>
                  <a:t> </a:t>
                </a:r>
                <a:r>
                  <a:rPr lang="vi-VN" sz="2500" b="1">
                    <a:latin typeface="Arial" pitchFamily="34" charset="0"/>
                    <a:cs typeface="Arial" pitchFamily="34" charset="0"/>
                  </a:rPr>
                  <a:t>là một số tự nhiên. Chẳng hạn, tập </a:t>
                </a:r>
                <a:r>
                  <a:rPr lang="en-US" sz="2500" b="1" smtClean="0">
                    <a:latin typeface="Arial" pitchFamily="34" charset="0"/>
                    <a:cs typeface="Arial" pitchFamily="34" charset="0"/>
                  </a:rPr>
                  <a:t>P </a:t>
                </a:r>
                <a:r>
                  <a:rPr lang="vi-VN" sz="2500" b="1" smtClean="0">
                    <a:latin typeface="Arial" pitchFamily="34" charset="0"/>
                    <a:cs typeface="Arial" pitchFamily="34" charset="0"/>
                  </a:rPr>
                  <a:t>các </a:t>
                </a:r>
                <a:r>
                  <a:rPr lang="vi-VN" sz="2500" b="1">
                    <a:latin typeface="Arial" pitchFamily="34" charset="0"/>
                    <a:cs typeface="Arial" pitchFamily="34" charset="0"/>
                  </a:rPr>
                  <a:t>số tự nhiên nhỏ hơn 6 có thể viết là</a:t>
                </a:r>
                <a:r>
                  <a:rPr lang="vi-VN" sz="2500" b="1" smtClean="0">
                    <a:latin typeface="Arial" pitchFamily="34" charset="0"/>
                    <a:cs typeface="Arial" pitchFamily="34" charset="0"/>
                  </a:rPr>
                  <a:t>:</a:t>
                </a:r>
                <a:r>
                  <a:rPr lang="en-US" sz="2500" b="1" smtClean="0">
                    <a:latin typeface="Arial" pitchFamily="34" charset="0"/>
                    <a:cs typeface="Arial" pitchFamily="34" charset="0"/>
                  </a:rPr>
                  <a:t> </a:t>
                </a:r>
                <a:br>
                  <a:rPr lang="en-US" sz="2500" b="1" smtClean="0">
                    <a:latin typeface="Arial" pitchFamily="34" charset="0"/>
                    <a:cs typeface="Arial" pitchFamily="34" charset="0"/>
                  </a:rPr>
                </a:br>
                <a:r>
                  <a:rPr lang="en-US" sz="2500" b="1" smtClean="0">
                    <a:latin typeface="Arial" pitchFamily="34" charset="0"/>
                    <a:cs typeface="Arial" pitchFamily="34" charset="0"/>
                  </a:rPr>
                  <a:t>	</a:t>
                </a:r>
                <a:r>
                  <a:rPr lang="en-US" sz="2800" b="1" smtClean="0">
                    <a:solidFill>
                      <a:srgbClr val="C00000"/>
                    </a:solidFill>
                    <a:latin typeface="Arial" pitchFamily="34" charset="0"/>
                    <a:cs typeface="Arial" pitchFamily="34" charset="0"/>
                  </a:rPr>
                  <a:t>P = </a:t>
                </a:r>
                <a:r>
                  <a:rPr lang="en-US" sz="2800" smtClean="0">
                    <a:solidFill>
                      <a:srgbClr val="C00000"/>
                    </a:solidFill>
                    <a:latin typeface="Arial" pitchFamily="34" charset="0"/>
                    <a:cs typeface="Arial" pitchFamily="34" charset="0"/>
                  </a:rPr>
                  <a:t>{</a:t>
                </a:r>
                <a:r>
                  <a:rPr lang="en-US" sz="2800" b="1" smtClean="0">
                    <a:solidFill>
                      <a:srgbClr val="C00000"/>
                    </a:solidFill>
                    <a:latin typeface="Arial" pitchFamily="34" charset="0"/>
                    <a:cs typeface="Arial" pitchFamily="34" charset="0"/>
                  </a:rPr>
                  <a:t>n | n</a:t>
                </a:r>
                <a14:m>
                  <m:oMath xmlns:m="http://schemas.openxmlformats.org/officeDocument/2006/math">
                    <m:r>
                      <a:rPr lang="en-US" sz="2800" b="1" i="1" smtClean="0">
                        <a:solidFill>
                          <a:srgbClr val="C00000"/>
                        </a:solidFill>
                        <a:latin typeface="Cambria Math"/>
                        <a:ea typeface="Cambria Math"/>
                        <a:cs typeface="Arial" pitchFamily="34" charset="0"/>
                      </a:rPr>
                      <m:t>∈</m:t>
                    </m:r>
                    <m:r>
                      <a:rPr lang="en-US" sz="2800" b="1" i="1" smtClean="0">
                        <a:solidFill>
                          <a:srgbClr val="C00000"/>
                        </a:solidFill>
                        <a:latin typeface="Cambria Math"/>
                        <a:ea typeface="Cambria Math"/>
                        <a:cs typeface="Arial" pitchFamily="34" charset="0"/>
                      </a:rPr>
                      <m:t>𝑵</m:t>
                    </m:r>
                    <m:r>
                      <a:rPr lang="en-US" sz="2800" b="1" i="1" smtClean="0">
                        <a:solidFill>
                          <a:srgbClr val="C00000"/>
                        </a:solidFill>
                        <a:latin typeface="Cambria Math"/>
                        <a:ea typeface="Cambria Math"/>
                        <a:cs typeface="Arial" pitchFamily="34" charset="0"/>
                      </a:rPr>
                      <m:t>, </m:t>
                    </m:r>
                    <m:r>
                      <a:rPr lang="en-US" sz="2800" b="1" i="1" smtClean="0">
                        <a:solidFill>
                          <a:srgbClr val="C00000"/>
                        </a:solidFill>
                        <a:latin typeface="Cambria Math"/>
                        <a:ea typeface="Cambria Math"/>
                        <a:cs typeface="Arial" pitchFamily="34" charset="0"/>
                      </a:rPr>
                      <m:t>𝒏</m:t>
                    </m:r>
                    <m:r>
                      <a:rPr lang="en-US" sz="2800" b="1" i="1" smtClean="0">
                        <a:solidFill>
                          <a:srgbClr val="C00000"/>
                        </a:solidFill>
                        <a:latin typeface="Cambria Math"/>
                        <a:ea typeface="Cambria Math"/>
                        <a:cs typeface="Arial" pitchFamily="34" charset="0"/>
                      </a:rPr>
                      <m:t>&lt;</m:t>
                    </m:r>
                    <m:r>
                      <a:rPr lang="en-US" sz="2800" b="1" i="1" smtClean="0">
                        <a:solidFill>
                          <a:srgbClr val="C00000"/>
                        </a:solidFill>
                        <a:latin typeface="Cambria Math"/>
                        <a:ea typeface="Cambria Math"/>
                        <a:cs typeface="Arial" pitchFamily="34" charset="0"/>
                      </a:rPr>
                      <m:t>𝟔</m:t>
                    </m:r>
                  </m:oMath>
                </a14:m>
                <a:r>
                  <a:rPr lang="en-US" sz="2800" smtClean="0">
                    <a:solidFill>
                      <a:srgbClr val="C00000"/>
                    </a:solidFill>
                    <a:latin typeface="Arial" pitchFamily="34" charset="0"/>
                    <a:cs typeface="Arial" pitchFamily="34" charset="0"/>
                  </a:rPr>
                  <a:t>}</a:t>
                </a:r>
                <a:r>
                  <a:rPr lang="en-US" sz="2500" smtClean="0">
                    <a:solidFill>
                      <a:srgbClr val="C00000"/>
                    </a:solidFill>
                    <a:latin typeface="Arial" pitchFamily="34" charset="0"/>
                    <a:cs typeface="Arial" pitchFamily="34" charset="0"/>
                  </a:rPr>
                  <a:t>   </a:t>
                </a:r>
                <a:r>
                  <a:rPr lang="en-US" sz="2500" smtClean="0">
                    <a:latin typeface="Arial" pitchFamily="34" charset="0"/>
                    <a:cs typeface="Arial" pitchFamily="34" charset="0"/>
                  </a:rPr>
                  <a:t>hoặc </a:t>
                </a:r>
                <a:r>
                  <a:rPr lang="en-US" sz="2800" b="1" smtClean="0">
                    <a:solidFill>
                      <a:srgbClr val="C00000"/>
                    </a:solidFill>
                    <a:latin typeface="Arial" pitchFamily="34" charset="0"/>
                    <a:cs typeface="Arial" pitchFamily="34" charset="0"/>
                  </a:rPr>
                  <a:t>P </a:t>
                </a:r>
                <a:r>
                  <a:rPr lang="en-US" sz="2800" b="1">
                    <a:solidFill>
                      <a:srgbClr val="C00000"/>
                    </a:solidFill>
                    <a:latin typeface="Arial" pitchFamily="34" charset="0"/>
                    <a:cs typeface="Arial" pitchFamily="34" charset="0"/>
                  </a:rPr>
                  <a:t>= </a:t>
                </a:r>
                <a:r>
                  <a:rPr lang="en-US" sz="2800" smtClean="0">
                    <a:solidFill>
                      <a:srgbClr val="C00000"/>
                    </a:solidFill>
                    <a:latin typeface="Arial" pitchFamily="34" charset="0"/>
                    <a:cs typeface="Arial" pitchFamily="34" charset="0"/>
                  </a:rPr>
                  <a:t>{</a:t>
                </a:r>
                <a:r>
                  <a:rPr lang="en-US" sz="2800" b="1">
                    <a:solidFill>
                      <a:srgbClr val="C00000"/>
                    </a:solidFill>
                    <a:latin typeface="Arial" pitchFamily="34" charset="0"/>
                    <a:cs typeface="Arial" pitchFamily="34" charset="0"/>
                  </a:rPr>
                  <a:t> </a:t>
                </a:r>
                <a:r>
                  <a:rPr lang="en-US" sz="2800" b="1" smtClean="0">
                    <a:solidFill>
                      <a:srgbClr val="C00000"/>
                    </a:solidFill>
                    <a:latin typeface="Arial" pitchFamily="34" charset="0"/>
                    <a:cs typeface="Arial" pitchFamily="34" charset="0"/>
                  </a:rPr>
                  <a:t>n</a:t>
                </a:r>
                <a14:m>
                  <m:oMath xmlns:m="http://schemas.openxmlformats.org/officeDocument/2006/math">
                    <m:r>
                      <a:rPr lang="en-US" sz="2800" b="1" i="1">
                        <a:solidFill>
                          <a:srgbClr val="C00000"/>
                        </a:solidFill>
                        <a:latin typeface="Cambria Math"/>
                        <a:ea typeface="Cambria Math"/>
                        <a:cs typeface="Arial" pitchFamily="34" charset="0"/>
                      </a:rPr>
                      <m:t>∈</m:t>
                    </m:r>
                    <m:r>
                      <a:rPr lang="en-US" sz="2800" b="1" i="1">
                        <a:solidFill>
                          <a:srgbClr val="C00000"/>
                        </a:solidFill>
                        <a:latin typeface="Cambria Math"/>
                        <a:ea typeface="Cambria Math"/>
                        <a:cs typeface="Arial" pitchFamily="34" charset="0"/>
                      </a:rPr>
                      <m:t>𝑵</m:t>
                    </m:r>
                    <m:r>
                      <a:rPr lang="en-US" sz="2800" b="1" i="1" smtClean="0">
                        <a:solidFill>
                          <a:srgbClr val="C00000"/>
                        </a:solidFill>
                        <a:latin typeface="Cambria Math"/>
                        <a:ea typeface="Cambria Math"/>
                        <a:cs typeface="Arial" pitchFamily="34" charset="0"/>
                      </a:rPr>
                      <m:t>|</m:t>
                    </m:r>
                    <m:r>
                      <a:rPr lang="en-US" sz="2800" b="1" i="1">
                        <a:solidFill>
                          <a:srgbClr val="C00000"/>
                        </a:solidFill>
                        <a:latin typeface="Cambria Math"/>
                        <a:ea typeface="Cambria Math"/>
                        <a:cs typeface="Arial" pitchFamily="34" charset="0"/>
                      </a:rPr>
                      <m:t>𝒏</m:t>
                    </m:r>
                    <m:r>
                      <a:rPr lang="en-US" sz="2800" b="1" i="1">
                        <a:solidFill>
                          <a:srgbClr val="C00000"/>
                        </a:solidFill>
                        <a:latin typeface="Cambria Math"/>
                        <a:ea typeface="Cambria Math"/>
                        <a:cs typeface="Arial" pitchFamily="34" charset="0"/>
                      </a:rPr>
                      <m:t>&lt;</m:t>
                    </m:r>
                    <m:r>
                      <a:rPr lang="en-US" sz="2800" b="1" i="1">
                        <a:solidFill>
                          <a:srgbClr val="C00000"/>
                        </a:solidFill>
                        <a:latin typeface="Cambria Math"/>
                        <a:ea typeface="Cambria Math"/>
                        <a:cs typeface="Arial" pitchFamily="34" charset="0"/>
                      </a:rPr>
                      <m:t>𝟔</m:t>
                    </m:r>
                  </m:oMath>
                </a14:m>
                <a:r>
                  <a:rPr lang="en-US" sz="2800">
                    <a:solidFill>
                      <a:srgbClr val="C00000"/>
                    </a:solidFill>
                    <a:latin typeface="Arial" pitchFamily="34" charset="0"/>
                    <a:cs typeface="Arial" pitchFamily="34" charset="0"/>
                  </a:rPr>
                  <a:t>}</a:t>
                </a:r>
                <a:endParaRPr lang="vi-VN" sz="2500">
                  <a:solidFill>
                    <a:srgbClr val="C00000"/>
                  </a:solidFill>
                  <a:latin typeface="Arial" pitchFamily="34" charset="0"/>
                  <a:cs typeface="Arial" pitchFamily="34"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1598612" y="2319117"/>
                <a:ext cx="9448800" cy="1292662"/>
              </a:xfrm>
              <a:prstGeom prst="rect">
                <a:avLst/>
              </a:prstGeom>
              <a:blipFill rotWithShape="1">
                <a:blip r:embed="rId4"/>
                <a:stretch>
                  <a:fillRect l="-903" t="-3302" b="-122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1598612" y="3740605"/>
                <a:ext cx="9448800" cy="861774"/>
              </a:xfrm>
              <a:prstGeom prst="rect">
                <a:avLst/>
              </a:prstGeom>
              <a:noFill/>
            </p:spPr>
            <p:txBody>
              <a:bodyPr wrap="square" rtlCol="0">
                <a:spAutoFit/>
              </a:bodyPr>
              <a:lstStyle/>
              <a:p>
                <a:pPr marL="457200" indent="-457200">
                  <a:buFont typeface="+mj-lt"/>
                  <a:buAutoNum type="arabicPeriod" startAt="3"/>
                </a:pPr>
                <a:r>
                  <a:rPr lang="vi-VN" sz="2500" b="1" smtClean="0">
                    <a:latin typeface="Arial" pitchFamily="34" charset="0"/>
                    <a:cs typeface="Arial" pitchFamily="34" charset="0"/>
                  </a:rPr>
                  <a:t>Ta </a:t>
                </a:r>
                <a:r>
                  <a:rPr lang="en-US" sz="2500" b="1" smtClean="0">
                    <a:latin typeface="Arial" pitchFamily="34" charset="0"/>
                    <a:cs typeface="Arial" pitchFamily="34" charset="0"/>
                  </a:rPr>
                  <a:t>còn dùng kí hiệu </a:t>
                </a:r>
                <a14:m>
                  <m:oMath xmlns:m="http://schemas.openxmlformats.org/officeDocument/2006/math">
                    <m:sSup>
                      <m:sSupPr>
                        <m:ctrlPr>
                          <a:rPr lang="en-US" sz="2500" b="1" i="1" smtClean="0">
                            <a:solidFill>
                              <a:srgbClr val="C00000"/>
                            </a:solidFill>
                            <a:latin typeface="Cambria Math"/>
                            <a:cs typeface="Arial" pitchFamily="34" charset="0"/>
                          </a:rPr>
                        </m:ctrlPr>
                      </m:sSupPr>
                      <m:e>
                        <m:r>
                          <a:rPr lang="en-US" sz="2500" b="1" i="1">
                            <a:solidFill>
                              <a:srgbClr val="C00000"/>
                            </a:solidFill>
                            <a:latin typeface="Cambria Math"/>
                            <a:ea typeface="Cambria Math"/>
                            <a:cs typeface="Arial" pitchFamily="34" charset="0"/>
                          </a:rPr>
                          <m:t>ℕ</m:t>
                        </m:r>
                      </m:e>
                      <m:sup>
                        <m:r>
                          <a:rPr lang="en-US" sz="2500" b="1" i="1" smtClean="0">
                            <a:solidFill>
                              <a:srgbClr val="C00000"/>
                            </a:solidFill>
                            <a:latin typeface="Cambria Math"/>
                            <a:cs typeface="Arial" pitchFamily="34" charset="0"/>
                          </a:rPr>
                          <m:t>∗</m:t>
                        </m:r>
                      </m:sup>
                    </m:sSup>
                  </m:oMath>
                </a14:m>
                <a:r>
                  <a:rPr lang="en-US" sz="2500" smtClean="0">
                    <a:latin typeface="Arial" pitchFamily="34" charset="0"/>
                    <a:cs typeface="Arial" pitchFamily="34" charset="0"/>
                  </a:rPr>
                  <a:t> </a:t>
                </a:r>
                <a:r>
                  <a:rPr lang="en-US" sz="2500" b="1">
                    <a:latin typeface="Arial" pitchFamily="34" charset="0"/>
                    <a:cs typeface="Arial" pitchFamily="34" charset="0"/>
                  </a:rPr>
                  <a:t>để chỉ tập hợp các số tự nhiên khác 0, nghĩa là</a:t>
                </a:r>
                <a:r>
                  <a:rPr lang="en-US" sz="2500" smtClean="0">
                    <a:latin typeface="Arial" pitchFamily="34" charset="0"/>
                    <a:cs typeface="Arial" pitchFamily="34" charset="0"/>
                  </a:rPr>
                  <a:t> </a:t>
                </a:r>
                <a14:m>
                  <m:oMath xmlns:m="http://schemas.openxmlformats.org/officeDocument/2006/math">
                    <m:sSup>
                      <m:sSupPr>
                        <m:ctrlPr>
                          <a:rPr lang="en-US" sz="2500" b="1" i="1">
                            <a:latin typeface="Cambria Math"/>
                            <a:cs typeface="Arial" pitchFamily="34" charset="0"/>
                          </a:rPr>
                        </m:ctrlPr>
                      </m:sSupPr>
                      <m:e>
                        <m:r>
                          <a:rPr lang="en-US" sz="2500" b="1" i="1">
                            <a:latin typeface="Cambria Math"/>
                            <a:ea typeface="Cambria Math"/>
                            <a:cs typeface="Arial" pitchFamily="34" charset="0"/>
                          </a:rPr>
                          <m:t>ℕ</m:t>
                        </m:r>
                      </m:e>
                      <m:sup>
                        <m:r>
                          <a:rPr lang="en-US" sz="2500" b="1" i="1">
                            <a:latin typeface="Cambria Math"/>
                            <a:cs typeface="Arial" pitchFamily="34" charset="0"/>
                          </a:rPr>
                          <m:t>∗</m:t>
                        </m:r>
                      </m:sup>
                    </m:sSup>
                  </m:oMath>
                </a14:m>
                <a:r>
                  <a:rPr lang="en-US" sz="2500" smtClean="0">
                    <a:latin typeface="Arial" pitchFamily="34" charset="0"/>
                    <a:cs typeface="Arial" pitchFamily="34" charset="0"/>
                  </a:rPr>
                  <a:t>= {</a:t>
                </a:r>
                <a:r>
                  <a:rPr lang="en-US" sz="2500" b="1">
                    <a:latin typeface="Arial" pitchFamily="34" charset="0"/>
                    <a:cs typeface="Arial" pitchFamily="34" charset="0"/>
                  </a:rPr>
                  <a:t>1; 2; 3; </a:t>
                </a:r>
                <a:r>
                  <a:rPr lang="en-US" sz="2500" smtClean="0">
                    <a:latin typeface="Arial" pitchFamily="34" charset="0"/>
                    <a:cs typeface="Arial" pitchFamily="34" charset="0"/>
                  </a:rPr>
                  <a:t>…}</a:t>
                </a:r>
                <a:endParaRPr lang="vi-VN" sz="2500">
                  <a:latin typeface="Arial" pitchFamily="34" charset="0"/>
                  <a:cs typeface="Arial" pitchFamily="34"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1598612" y="3740605"/>
                <a:ext cx="9448800" cy="861774"/>
              </a:xfrm>
              <a:prstGeom prst="rect">
                <a:avLst/>
              </a:prstGeom>
              <a:blipFill rotWithShape="1">
                <a:blip r:embed="rId5"/>
                <a:stretch>
                  <a:fillRect l="-903" t="-4965" b="-16312"/>
                </a:stretch>
              </a:blipFill>
            </p:spPr>
            <p:txBody>
              <a:bodyPr/>
              <a:lstStyle/>
              <a:p>
                <a:r>
                  <a:rPr lang="en-US">
                    <a:noFill/>
                  </a:rPr>
                  <a:t> </a:t>
                </a:r>
              </a:p>
            </p:txBody>
          </p:sp>
        </mc:Fallback>
      </mc:AlternateContent>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457858" y="5715000"/>
            <a:ext cx="1748859" cy="1356818"/>
          </a:xfrm>
          <a:prstGeom prst="rect">
            <a:avLst/>
          </a:prstGeom>
        </p:spPr>
      </p:pic>
    </p:spTree>
    <p:extLst>
      <p:ext uri="{BB962C8B-B14F-4D97-AF65-F5344CB8AC3E}">
        <p14:creationId xmlns:p14="http://schemas.microsoft.com/office/powerpoint/2010/main" val="189028874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29037</TotalTime>
  <Words>1767</Words>
  <Application>Microsoft Office PowerPoint</Application>
  <PresentationFormat>Custom</PresentationFormat>
  <Paragraphs>132</Paragraphs>
  <Slides>20</Slides>
  <Notes>19</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Phienbanmoi.com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1803</cp:revision>
  <dcterms:created xsi:type="dcterms:W3CDTF">2021-08-04T05:24:17Z</dcterms:created>
  <dcterms:modified xsi:type="dcterms:W3CDTF">2025-08-29T00:38:17Z</dcterms:modified>
</cp:coreProperties>
</file>